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004800" cy="9753600"/>
  <p:notesSz cx="6858000" cy="9144000"/>
  <p:embeddedFontLst>
    <p:embeddedFont>
      <p:font typeface="Helvetica" panose="020B0604020202020204" pitchFamily="34" charset="0"/>
      <p:regular r:id="rId23"/>
      <p:bold r:id="rId24"/>
      <p:italic r:id="rId25"/>
      <p:boldItalic r:id="rId26"/>
    </p:embeddedFont>
    <p:embeddedFont>
      <p:font typeface="Helvetica Neue"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7B64649-644D-4D4A-9C9B-E17C6578EECF}">
  <a:tblStyle styleId="{37B64649-644D-4D4A-9C9B-E17C6578EECF}" styleName="Table_0">
    <a:wholeTbl>
      <a:tcTxStyle b="off" i="off">
        <a:font>
          <a:latin typeface="Helvetica Light"/>
          <a:ea typeface="Helvetica Light"/>
          <a:cs typeface="Helvetica Light"/>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solidFill>
        </a:fill>
      </a:tcStyle>
    </a:wholeTbl>
    <a:band2H>
      <a:tcTxStyle b="off" i="off"/>
      <a:tcStyle>
        <a:tcBdr/>
        <a:fill>
          <a:solidFill>
            <a:srgbClr val="E3E5E8"/>
          </a:solidFill>
        </a:fill>
      </a:tcStyle>
    </a:band2H>
    <a:firstCol>
      <a:tcTxStyle b="on" i="off">
        <a:font>
          <a:latin typeface="Helvetica"/>
          <a:ea typeface="Helvetica"/>
          <a:cs typeface="Helvetica"/>
        </a:font>
        <a:srgbClr val="FFFFFF"/>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398CCE"/>
          </a:solidFill>
        </a:fill>
      </a:tcStyle>
    </a:firstCol>
    <a:lastRow>
      <a:tcTxStyle b="off" i="off">
        <a:font>
          <a:latin typeface="Helvetica Light"/>
          <a:ea typeface="Helvetica Light"/>
          <a:cs typeface="Helvetica Light"/>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rgbClr val="3797C6"/>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solidFill>
        </a:fill>
      </a:tcStyle>
    </a:lastRow>
    <a:firstRow>
      <a:tcTxStyle b="on" i="off">
        <a:font>
          <a:latin typeface="Helvetica"/>
          <a:ea typeface="Helvetica"/>
          <a:cs typeface="Helvetica"/>
        </a:font>
        <a:srgbClr val="FFFFFF"/>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344" y="4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lvl="0" indent="0" algn="l" rtl="0">
              <a:spcBef>
                <a:spcPts val="1000"/>
              </a:spcBef>
              <a:buNone/>
              <a:defRPr sz="2000" b="0" i="0" u="none" strike="noStrike" cap="none">
                <a:latin typeface="Helvetica Neue"/>
                <a:ea typeface="Helvetica Neue"/>
                <a:cs typeface="Helvetica Neue"/>
                <a:sym typeface="Helvetica Neue"/>
              </a:defRPr>
            </a:lvl1pPr>
            <a:lvl2pPr marL="457200" marR="0" lvl="1" indent="228600" algn="l" rtl="0">
              <a:spcBef>
                <a:spcPts val="1000"/>
              </a:spcBef>
              <a:buNone/>
              <a:defRPr sz="2000" b="0" i="0" u="none" strike="noStrike" cap="none">
                <a:latin typeface="Helvetica Neue"/>
                <a:ea typeface="Helvetica Neue"/>
                <a:cs typeface="Helvetica Neue"/>
                <a:sym typeface="Helvetica Neue"/>
              </a:defRPr>
            </a:lvl2pPr>
            <a:lvl3pPr marL="914400" marR="0" lvl="2" indent="457200" algn="l" rtl="0">
              <a:spcBef>
                <a:spcPts val="1000"/>
              </a:spcBef>
              <a:buNone/>
              <a:defRPr sz="2000" b="0" i="0" u="none" strike="noStrike" cap="none">
                <a:latin typeface="Helvetica Neue"/>
                <a:ea typeface="Helvetica Neue"/>
                <a:cs typeface="Helvetica Neue"/>
                <a:sym typeface="Helvetica Neue"/>
              </a:defRPr>
            </a:lvl3pPr>
            <a:lvl4pPr marL="1371600" marR="0" lvl="3" indent="685800" algn="l" rtl="0">
              <a:spcBef>
                <a:spcPts val="1000"/>
              </a:spcBef>
              <a:buNone/>
              <a:defRPr sz="2000" b="0" i="0" u="none" strike="noStrike" cap="none">
                <a:latin typeface="Helvetica Neue"/>
                <a:ea typeface="Helvetica Neue"/>
                <a:cs typeface="Helvetica Neue"/>
                <a:sym typeface="Helvetica Neue"/>
              </a:defRPr>
            </a:lvl4pPr>
            <a:lvl5pPr marL="1828800" marR="0" lvl="4" indent="914400" algn="l" rtl="0">
              <a:spcBef>
                <a:spcPts val="1000"/>
              </a:spcBef>
              <a:buNone/>
              <a:defRPr sz="2000" b="0" i="0" u="none" strike="noStrike" cap="none">
                <a:latin typeface="Helvetica Neue"/>
                <a:ea typeface="Helvetica Neue"/>
                <a:cs typeface="Helvetica Neue"/>
                <a:sym typeface="Helvetica Neue"/>
              </a:defRPr>
            </a:lvl5pPr>
            <a:lvl6pPr marL="2286000" marR="0" lvl="5" indent="1143000" algn="l" rtl="0">
              <a:spcBef>
                <a:spcPts val="1000"/>
              </a:spcBef>
              <a:buNone/>
              <a:defRPr sz="2000" b="0" i="0" u="none" strike="noStrike" cap="none">
                <a:latin typeface="Helvetica Neue"/>
                <a:ea typeface="Helvetica Neue"/>
                <a:cs typeface="Helvetica Neue"/>
                <a:sym typeface="Helvetica Neue"/>
              </a:defRPr>
            </a:lvl6pPr>
            <a:lvl7pPr marL="2743200" marR="0" lvl="6" indent="1371600" algn="l" rtl="0">
              <a:spcBef>
                <a:spcPts val="1000"/>
              </a:spcBef>
              <a:buNone/>
              <a:defRPr sz="2000" b="0" i="0" u="none" strike="noStrike" cap="none">
                <a:latin typeface="Helvetica Neue"/>
                <a:ea typeface="Helvetica Neue"/>
                <a:cs typeface="Helvetica Neue"/>
                <a:sym typeface="Helvetica Neue"/>
              </a:defRPr>
            </a:lvl7pPr>
            <a:lvl8pPr marL="3200400" marR="0" lvl="7" indent="1600200" algn="l" rtl="0">
              <a:spcBef>
                <a:spcPts val="1000"/>
              </a:spcBef>
              <a:buNone/>
              <a:defRPr sz="2000" b="0" i="0" u="none" strike="noStrike" cap="none">
                <a:latin typeface="Helvetica Neue"/>
                <a:ea typeface="Helvetica Neue"/>
                <a:cs typeface="Helvetica Neue"/>
                <a:sym typeface="Helvetica Neue"/>
              </a:defRPr>
            </a:lvl8pPr>
            <a:lvl9pPr marL="3657600" marR="0" lvl="8" indent="1828800" algn="l" rtl="0">
              <a:spcBef>
                <a:spcPts val="1000"/>
              </a:spcBef>
              <a:buNone/>
              <a:defRPr sz="2000" b="0" i="0" u="none" strike="noStrike" cap="none">
                <a:latin typeface="Helvetica Neue"/>
                <a:ea typeface="Helvetica Neue"/>
                <a:cs typeface="Helvetica Neue"/>
                <a:sym typeface="Helvetica Neue"/>
              </a:defRPr>
            </a:lvl9pPr>
          </a:lstStyle>
          <a:p>
            <a:endParaRPr/>
          </a:p>
        </p:txBody>
      </p:sp>
    </p:spTree>
    <p:extLst>
      <p:ext uri="{BB962C8B-B14F-4D97-AF65-F5344CB8AC3E}">
        <p14:creationId xmlns:p14="http://schemas.microsoft.com/office/powerpoint/2010/main" val="227595061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1434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4" name="Shape 12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000" b="0" i="0" u="none" strike="noStrike" cap="none">
                <a:latin typeface="Helvetica Neue"/>
                <a:ea typeface="Helvetica Neue"/>
                <a:cs typeface="Helvetica Neue"/>
                <a:sym typeface="Helvetica Neue"/>
              </a:rPr>
              <a:t>Part (c) asks students to do the same thing for Nunn and Qian’s interpretation. They must </a:t>
            </a:r>
            <a:r>
              <a:rPr lang="en-US" sz="2000" b="0" i="1" u="none" strike="noStrike" cap="none">
                <a:latin typeface="Helvetica Neue"/>
                <a:ea typeface="Helvetica Neue"/>
                <a:cs typeface="Helvetica Neue"/>
                <a:sym typeface="Helvetica Neue"/>
              </a:rPr>
              <a:t>cite</a:t>
            </a:r>
            <a:r>
              <a:rPr lang="en-US" sz="2000" b="0" i="0" u="none" strike="noStrike" cap="none">
                <a:latin typeface="Helvetica Neue"/>
                <a:ea typeface="Helvetica Neue"/>
                <a:cs typeface="Helvetica Neue"/>
                <a:sym typeface="Helvetica Neue"/>
              </a:rPr>
              <a:t> </a:t>
            </a:r>
            <a:r>
              <a:rPr lang="en-US" sz="2000" b="1" i="0" u="none" strike="noStrike" cap="none">
                <a:latin typeface="Helvetica Neue"/>
                <a:ea typeface="Helvetica Neue"/>
                <a:cs typeface="Helvetica Neue"/>
                <a:sym typeface="Helvetica Neue"/>
              </a:rPr>
              <a:t>and</a:t>
            </a:r>
            <a:r>
              <a:rPr lang="en-US" sz="2000" b="0" i="0" u="none" strike="noStrike" cap="none">
                <a:latin typeface="Helvetica Neue"/>
                <a:ea typeface="Helvetica Neue"/>
                <a:cs typeface="Helvetica Neue"/>
                <a:sym typeface="Helvetica Neue"/>
              </a:rPr>
              <a:t> </a:t>
            </a:r>
            <a:r>
              <a:rPr lang="en-US" sz="2000" b="0" i="1" u="none" strike="noStrike" cap="none">
                <a:latin typeface="Helvetica Neue"/>
                <a:ea typeface="Helvetica Neue"/>
                <a:cs typeface="Helvetica Neue"/>
                <a:sym typeface="Helvetica Neue"/>
              </a:rPr>
              <a:t>explain</a:t>
            </a:r>
            <a:r>
              <a:rPr lang="en-US" sz="2000" b="0" i="0" u="none" strike="noStrike" cap="none">
                <a:latin typeface="Helvetica Neue"/>
                <a:ea typeface="Helvetica Neue"/>
                <a:cs typeface="Helvetica Neue"/>
                <a:sym typeface="Helvetica Neue"/>
              </a:rPr>
              <a:t> a specific event or development.</a:t>
            </a:r>
          </a:p>
          <a:p>
            <a:pPr marL="0" marR="0" lvl="0" indent="0" algn="l" rtl="0">
              <a:spcBef>
                <a:spcPts val="1000"/>
              </a:spcBef>
              <a:buSzPct val="25000"/>
              <a:buNone/>
            </a:pPr>
            <a:r>
              <a:rPr lang="en-US" sz="2000" b="0" i="0" u="none" strike="noStrike" cap="none">
                <a:latin typeface="Helvetica Neue"/>
                <a:ea typeface="Helvetica Neue"/>
                <a:cs typeface="Helvetica Neue"/>
                <a:sym typeface="Helvetica Neue"/>
              </a:rPr>
              <a:t>Some students explained that the spread of the potato supports the argument by providing a food source that led to population growth in Europe.</a:t>
            </a:r>
          </a:p>
        </p:txBody>
      </p:sp>
    </p:spTree>
    <p:extLst>
      <p:ext uri="{BB962C8B-B14F-4D97-AF65-F5344CB8AC3E}">
        <p14:creationId xmlns:p14="http://schemas.microsoft.com/office/powerpoint/2010/main" val="1740687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507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2383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7413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752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0" name="Shape 16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latin typeface="Helvetica Neue"/>
                <a:ea typeface="Helvetica Neue"/>
                <a:cs typeface="Helvetica Neue"/>
                <a:sym typeface="Helvetica Neue"/>
              </a:rPr>
              <a:t>Have students consider the score they would give.</a:t>
            </a:r>
          </a:p>
        </p:txBody>
      </p:sp>
    </p:spTree>
    <p:extLst>
      <p:ext uri="{BB962C8B-B14F-4D97-AF65-F5344CB8AC3E}">
        <p14:creationId xmlns:p14="http://schemas.microsoft.com/office/powerpoint/2010/main" val="3942056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6" name="Shape 16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000" b="0" i="0" u="none" strike="noStrike" cap="none">
                <a:latin typeface="Helvetica Neue"/>
                <a:ea typeface="Helvetica Neue"/>
                <a:cs typeface="Helvetica Neue"/>
                <a:sym typeface="Helvetica Neue"/>
              </a:rPr>
              <a:t>Score</a:t>
            </a:r>
          </a:p>
          <a:p>
            <a:pPr marL="0" marR="0" lvl="0" indent="0" algn="l" rtl="0">
              <a:spcBef>
                <a:spcPts val="1000"/>
              </a:spcBef>
              <a:spcAft>
                <a:spcPts val="0"/>
              </a:spcAft>
              <a:buSzPct val="25000"/>
              <a:buNone/>
            </a:pPr>
            <a:r>
              <a:rPr lang="en-US" sz="2000" b="0" i="0" u="none" strike="noStrike" cap="none">
                <a:latin typeface="Helvetica Neue"/>
                <a:ea typeface="Helvetica Neue"/>
                <a:cs typeface="Helvetica Neue"/>
                <a:sym typeface="Helvetica Neue"/>
              </a:rPr>
              <a:t>a = 1</a:t>
            </a:r>
          </a:p>
          <a:p>
            <a:pPr marL="0" marR="0" lvl="0" indent="0" algn="l" rtl="0">
              <a:spcBef>
                <a:spcPts val="1000"/>
              </a:spcBef>
              <a:spcAft>
                <a:spcPts val="0"/>
              </a:spcAft>
              <a:buSzPct val="25000"/>
              <a:buNone/>
            </a:pPr>
            <a:r>
              <a:rPr lang="en-US" sz="2000" b="0" i="0" u="none" strike="noStrike" cap="none">
                <a:latin typeface="Helvetica Neue"/>
                <a:ea typeface="Helvetica Neue"/>
                <a:cs typeface="Helvetica Neue"/>
                <a:sym typeface="Helvetica Neue"/>
              </a:rPr>
              <a:t>b = 0</a:t>
            </a:r>
          </a:p>
          <a:p>
            <a:pPr marL="0" marR="0" lvl="0" indent="0" algn="l" rtl="0">
              <a:spcBef>
                <a:spcPts val="1000"/>
              </a:spcBef>
              <a:buSzPct val="25000"/>
              <a:buNone/>
            </a:pPr>
            <a:r>
              <a:rPr lang="en-US" sz="2000" b="0" i="0" u="none" strike="noStrike" cap="none">
                <a:latin typeface="Helvetica Neue"/>
                <a:ea typeface="Helvetica Neue"/>
                <a:cs typeface="Helvetica Neue"/>
                <a:sym typeface="Helvetica Neue"/>
              </a:rPr>
              <a:t>c = 0</a:t>
            </a:r>
          </a:p>
        </p:txBody>
      </p:sp>
    </p:spTree>
    <p:extLst>
      <p:ext uri="{BB962C8B-B14F-4D97-AF65-F5344CB8AC3E}">
        <p14:creationId xmlns:p14="http://schemas.microsoft.com/office/powerpoint/2010/main" val="798648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latin typeface="Helvetica Neue"/>
                <a:ea typeface="Helvetica Neue"/>
                <a:cs typeface="Helvetica Neue"/>
                <a:sym typeface="Helvetica Neue"/>
              </a:rPr>
              <a:t>Have students consider the score they would give.</a:t>
            </a:r>
          </a:p>
        </p:txBody>
      </p:sp>
    </p:spTree>
    <p:extLst>
      <p:ext uri="{BB962C8B-B14F-4D97-AF65-F5344CB8AC3E}">
        <p14:creationId xmlns:p14="http://schemas.microsoft.com/office/powerpoint/2010/main" val="2841097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8" name="Shape 17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000" b="0" i="0" u="none" strike="noStrike" cap="none">
                <a:latin typeface="Helvetica Neue"/>
                <a:ea typeface="Helvetica Neue"/>
                <a:cs typeface="Helvetica Neue"/>
                <a:sym typeface="Helvetica Neue"/>
              </a:rPr>
              <a:t>Score</a:t>
            </a:r>
          </a:p>
          <a:p>
            <a:pPr marL="0" marR="0" lvl="0" indent="0" algn="l" rtl="0">
              <a:spcBef>
                <a:spcPts val="1000"/>
              </a:spcBef>
              <a:spcAft>
                <a:spcPts val="0"/>
              </a:spcAft>
              <a:buSzPct val="25000"/>
              <a:buNone/>
            </a:pPr>
            <a:r>
              <a:rPr lang="en-US" sz="2000" b="0" i="0" u="none" strike="noStrike" cap="none">
                <a:latin typeface="Helvetica Neue"/>
                <a:ea typeface="Helvetica Neue"/>
                <a:cs typeface="Helvetica Neue"/>
                <a:sym typeface="Helvetica Neue"/>
              </a:rPr>
              <a:t>a = 1</a:t>
            </a:r>
          </a:p>
          <a:p>
            <a:pPr marL="0" marR="0" lvl="0" indent="0" algn="l" rtl="0">
              <a:spcBef>
                <a:spcPts val="1000"/>
              </a:spcBef>
              <a:spcAft>
                <a:spcPts val="0"/>
              </a:spcAft>
              <a:buSzPct val="25000"/>
              <a:buNone/>
            </a:pPr>
            <a:r>
              <a:rPr lang="en-US" sz="2000" b="0" i="0" u="none" strike="noStrike" cap="none">
                <a:latin typeface="Helvetica Neue"/>
                <a:ea typeface="Helvetica Neue"/>
                <a:cs typeface="Helvetica Neue"/>
                <a:sym typeface="Helvetica Neue"/>
              </a:rPr>
              <a:t>b = 1</a:t>
            </a:r>
          </a:p>
          <a:p>
            <a:pPr marL="0" marR="0" lvl="0" indent="0" algn="l" rtl="0">
              <a:spcBef>
                <a:spcPts val="1000"/>
              </a:spcBef>
              <a:buSzPct val="25000"/>
              <a:buNone/>
            </a:pPr>
            <a:r>
              <a:rPr lang="en-US" sz="2000" b="0" i="0" u="none" strike="noStrike" cap="none">
                <a:latin typeface="Helvetica Neue"/>
                <a:ea typeface="Helvetica Neue"/>
                <a:cs typeface="Helvetica Neue"/>
                <a:sym typeface="Helvetica Neue"/>
              </a:rPr>
              <a:t>c = 0</a:t>
            </a:r>
          </a:p>
        </p:txBody>
      </p:sp>
    </p:spTree>
    <p:extLst>
      <p:ext uri="{BB962C8B-B14F-4D97-AF65-F5344CB8AC3E}">
        <p14:creationId xmlns:p14="http://schemas.microsoft.com/office/powerpoint/2010/main" val="2447854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4" name="Shape 18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latin typeface="Helvetica Neue"/>
                <a:ea typeface="Helvetica Neue"/>
                <a:cs typeface="Helvetica Neue"/>
                <a:sym typeface="Helvetica Neue"/>
              </a:rPr>
              <a:t>Have students consider the score they would give.</a:t>
            </a:r>
          </a:p>
        </p:txBody>
      </p:sp>
    </p:spTree>
    <p:extLst>
      <p:ext uri="{BB962C8B-B14F-4D97-AF65-F5344CB8AC3E}">
        <p14:creationId xmlns:p14="http://schemas.microsoft.com/office/powerpoint/2010/main" val="2318012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1207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0" name="Shape 19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000" b="0" i="0" u="none" strike="noStrike" cap="none">
                <a:latin typeface="Helvetica Neue"/>
                <a:ea typeface="Helvetica Neue"/>
                <a:cs typeface="Helvetica Neue"/>
                <a:sym typeface="Helvetica Neue"/>
              </a:rPr>
              <a:t>Score</a:t>
            </a:r>
          </a:p>
          <a:p>
            <a:pPr marL="0" marR="0" lvl="0" indent="0" algn="l" rtl="0">
              <a:spcBef>
                <a:spcPts val="1000"/>
              </a:spcBef>
              <a:spcAft>
                <a:spcPts val="0"/>
              </a:spcAft>
              <a:buSzPct val="25000"/>
              <a:buNone/>
            </a:pPr>
            <a:r>
              <a:rPr lang="en-US" sz="2000" b="0" i="0" u="none" strike="noStrike" cap="none">
                <a:latin typeface="Helvetica Neue"/>
                <a:ea typeface="Helvetica Neue"/>
                <a:cs typeface="Helvetica Neue"/>
                <a:sym typeface="Helvetica Neue"/>
              </a:rPr>
              <a:t>a = 1</a:t>
            </a:r>
          </a:p>
          <a:p>
            <a:pPr marL="0" marR="0" lvl="0" indent="0" algn="l" rtl="0">
              <a:spcBef>
                <a:spcPts val="1000"/>
              </a:spcBef>
              <a:spcAft>
                <a:spcPts val="0"/>
              </a:spcAft>
              <a:buSzPct val="25000"/>
              <a:buNone/>
            </a:pPr>
            <a:r>
              <a:rPr lang="en-US" sz="2000" b="0" i="0" u="none" strike="noStrike" cap="none">
                <a:latin typeface="Helvetica Neue"/>
                <a:ea typeface="Helvetica Neue"/>
                <a:cs typeface="Helvetica Neue"/>
                <a:sym typeface="Helvetica Neue"/>
              </a:rPr>
              <a:t>b = 1</a:t>
            </a:r>
          </a:p>
          <a:p>
            <a:pPr marL="0" marR="0" lvl="0" indent="0" algn="l" rtl="0">
              <a:spcBef>
                <a:spcPts val="1000"/>
              </a:spcBef>
              <a:buSzPct val="25000"/>
              <a:buNone/>
            </a:pPr>
            <a:r>
              <a:rPr lang="en-US" sz="2000" b="0" i="0" u="none" strike="noStrike" cap="none">
                <a:latin typeface="Helvetica Neue"/>
                <a:ea typeface="Helvetica Neue"/>
                <a:cs typeface="Helvetica Neue"/>
                <a:sym typeface="Helvetica Neue"/>
              </a:rPr>
              <a:t>c = 1</a:t>
            </a:r>
          </a:p>
        </p:txBody>
      </p:sp>
    </p:spTree>
    <p:extLst>
      <p:ext uri="{BB962C8B-B14F-4D97-AF65-F5344CB8AC3E}">
        <p14:creationId xmlns:p14="http://schemas.microsoft.com/office/powerpoint/2010/main" val="491346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2692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7338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9" name="Shape 8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latin typeface="Helvetica Neue"/>
                <a:ea typeface="Helvetica Neue"/>
                <a:cs typeface="Helvetica Neue"/>
                <a:sym typeface="Helvetica Neue"/>
              </a:rPr>
              <a:t>Students will practice historiography by comparing two excerpts (on the next two slides) of historians interpreting the same historical period.</a:t>
            </a:r>
          </a:p>
        </p:txBody>
      </p:sp>
    </p:spTree>
    <p:extLst>
      <p:ext uri="{BB962C8B-B14F-4D97-AF65-F5344CB8AC3E}">
        <p14:creationId xmlns:p14="http://schemas.microsoft.com/office/powerpoint/2010/main" val="2961846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4063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4524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8" name="Shape 10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000" b="0" i="0" u="none" strike="noStrike" cap="none">
                <a:latin typeface="Helvetica Neue"/>
                <a:ea typeface="Helvetica Neue"/>
                <a:cs typeface="Helvetica Neue"/>
                <a:sym typeface="Helvetica Neue"/>
              </a:rPr>
              <a:t>Part (a) asks students to give a clear explanation for the difference between the two historical interpretations.</a:t>
            </a:r>
          </a:p>
          <a:p>
            <a:pPr marL="0" marR="0" lvl="0" indent="0" algn="l" rtl="0">
              <a:spcBef>
                <a:spcPts val="1000"/>
              </a:spcBef>
              <a:buSzPct val="25000"/>
              <a:buNone/>
            </a:pPr>
            <a:r>
              <a:rPr lang="en-US" sz="2000" b="0" i="0" u="none" strike="noStrike" cap="none">
                <a:latin typeface="Helvetica Neue"/>
                <a:ea typeface="Helvetica Neue"/>
                <a:cs typeface="Helvetica Neue"/>
                <a:sym typeface="Helvetica Neue"/>
              </a:rPr>
              <a:t>For example, you could claim that Richards argues that trans-Atlantic contacts resulted in negative effects, focusing on the peoples of the Americas, while Nun and Qian argue for positive effects, highlighting the economic benefits to Europe.</a:t>
            </a:r>
          </a:p>
        </p:txBody>
      </p:sp>
    </p:spTree>
    <p:extLst>
      <p:ext uri="{BB962C8B-B14F-4D97-AF65-F5344CB8AC3E}">
        <p14:creationId xmlns:p14="http://schemas.microsoft.com/office/powerpoint/2010/main" val="3269839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6" name="Shape 11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000" b="0" i="0" u="none" strike="noStrike" cap="none">
                <a:latin typeface="Helvetica Neue"/>
                <a:ea typeface="Helvetica Neue"/>
                <a:cs typeface="Helvetica Neue"/>
                <a:sym typeface="Helvetica Neue"/>
              </a:rPr>
              <a:t>Part (b) calls for students to </a:t>
            </a:r>
            <a:r>
              <a:rPr lang="en-US" sz="2000" b="0" i="1" u="none" strike="noStrike" cap="none">
                <a:latin typeface="Helvetica Neue"/>
                <a:ea typeface="Helvetica Neue"/>
                <a:cs typeface="Helvetica Neue"/>
                <a:sym typeface="Helvetica Neue"/>
              </a:rPr>
              <a:t>cite</a:t>
            </a:r>
            <a:r>
              <a:rPr lang="en-US" sz="2000" b="0" i="0" u="none" strike="noStrike" cap="none">
                <a:latin typeface="Helvetica Neue"/>
                <a:ea typeface="Helvetica Neue"/>
                <a:cs typeface="Helvetica Neue"/>
                <a:sym typeface="Helvetica Neue"/>
              </a:rPr>
              <a:t> </a:t>
            </a:r>
            <a:r>
              <a:rPr lang="en-US" sz="2000" b="1" i="0" u="none" strike="noStrike" cap="none">
                <a:latin typeface="Helvetica Neue"/>
                <a:ea typeface="Helvetica Neue"/>
                <a:cs typeface="Helvetica Neue"/>
                <a:sym typeface="Helvetica Neue"/>
              </a:rPr>
              <a:t>and</a:t>
            </a:r>
            <a:r>
              <a:rPr lang="en-US" sz="2000" b="0" i="0" u="none" strike="noStrike" cap="none">
                <a:latin typeface="Helvetica Neue"/>
                <a:ea typeface="Helvetica Neue"/>
                <a:cs typeface="Helvetica Neue"/>
                <a:sym typeface="Helvetica Neue"/>
              </a:rPr>
              <a:t> </a:t>
            </a:r>
            <a:r>
              <a:rPr lang="en-US" sz="2000" b="0" i="1" u="none" strike="noStrike" cap="none">
                <a:latin typeface="Helvetica Neue"/>
                <a:ea typeface="Helvetica Neue"/>
                <a:cs typeface="Helvetica Neue"/>
                <a:sym typeface="Helvetica Neue"/>
              </a:rPr>
              <a:t>explain</a:t>
            </a:r>
            <a:r>
              <a:rPr lang="en-US" sz="2000" b="0" i="0" u="none" strike="noStrike" cap="none">
                <a:latin typeface="Helvetica Neue"/>
                <a:ea typeface="Helvetica Neue"/>
                <a:cs typeface="Helvetica Neue"/>
                <a:sym typeface="Helvetica Neue"/>
              </a:rPr>
              <a:t> a specific event or development to support Richardson’s interpretation.</a:t>
            </a:r>
          </a:p>
          <a:p>
            <a:pPr marL="0" marR="0" lvl="0" indent="0" algn="l" rtl="0">
              <a:spcBef>
                <a:spcPts val="1000"/>
              </a:spcBef>
              <a:buSzPct val="25000"/>
              <a:buNone/>
            </a:pPr>
            <a:r>
              <a:rPr lang="en-US" sz="2000" b="0" i="0" u="none" strike="noStrike" cap="none">
                <a:latin typeface="Helvetica Neue"/>
                <a:ea typeface="Helvetica Neue"/>
                <a:cs typeface="Helvetica Neue"/>
                <a:sym typeface="Helvetica Neue"/>
              </a:rPr>
              <a:t>For example, students cannot just mention smallpox epidemics without also giving details of how that supports Richardson’s arguments.</a:t>
            </a:r>
          </a:p>
        </p:txBody>
      </p:sp>
    </p:spTree>
    <p:extLst>
      <p:ext uri="{BB962C8B-B14F-4D97-AF65-F5344CB8AC3E}">
        <p14:creationId xmlns:p14="http://schemas.microsoft.com/office/powerpoint/2010/main" val="317722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Shape 9"/>
        <p:cNvGrpSpPr/>
        <p:nvPr/>
      </p:nvGrpSpPr>
      <p:grpSpPr>
        <a:xfrm>
          <a:off x="0" y="0"/>
          <a:ext cx="0" cy="0"/>
          <a:chOff x="0" y="0"/>
          <a:chExt cx="0" cy="0"/>
        </a:xfrm>
      </p:grpSpPr>
      <p:sp>
        <p:nvSpPr>
          <p:cNvPr id="10" name="Shape 10"/>
          <p:cNvSpPr/>
          <p:nvPr/>
        </p:nvSpPr>
        <p:spPr>
          <a:xfrm>
            <a:off x="254000" y="252842"/>
            <a:ext cx="4283347" cy="459513"/>
          </a:xfrm>
          <a:prstGeom prst="rect">
            <a:avLst/>
          </a:prstGeom>
          <a:solidFill>
            <a:srgbClr val="AADAF9"/>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144D85"/>
              </a:buClr>
              <a:buSzPct val="25000"/>
              <a:buFont typeface="Arial"/>
              <a:buNone/>
            </a:pPr>
            <a:r>
              <a:rPr lang="en-US" sz="2500" b="1" i="0" u="none" strike="noStrike" cap="none">
                <a:solidFill>
                  <a:srgbClr val="144D85"/>
                </a:solidFill>
                <a:latin typeface="Arial"/>
                <a:ea typeface="Arial"/>
                <a:cs typeface="Arial"/>
                <a:sym typeface="Arial"/>
              </a:rPr>
              <a:t>The Short Answer Question</a:t>
            </a:r>
          </a:p>
        </p:txBody>
      </p:sp>
      <p:cxnSp>
        <p:nvCxnSpPr>
          <p:cNvPr id="11" name="Shape 11"/>
          <p:cNvCxnSpPr/>
          <p:nvPr/>
        </p:nvCxnSpPr>
        <p:spPr>
          <a:xfrm>
            <a:off x="363204" y="8640667"/>
            <a:ext cx="12278391" cy="0"/>
          </a:xfrm>
          <a:prstGeom prst="straightConnector1">
            <a:avLst/>
          </a:prstGeom>
          <a:noFill/>
          <a:ln w="63500" cap="flat" cmpd="sng">
            <a:solidFill>
              <a:srgbClr val="21A87E"/>
            </a:solidFill>
            <a:prstDash val="solid"/>
            <a:miter/>
            <a:headEnd type="none" w="med" len="med"/>
            <a:tailEnd type="none" w="med" len="med"/>
          </a:ln>
        </p:spPr>
      </p:cxnSp>
      <p:sp>
        <p:nvSpPr>
          <p:cNvPr id="12" name="Shape 12"/>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hoto - 3 Up">
    <p:spTree>
      <p:nvGrpSpPr>
        <p:cNvPr id="1" name="Shape 45"/>
        <p:cNvGrpSpPr/>
        <p:nvPr/>
      </p:nvGrpSpPr>
      <p:grpSpPr>
        <a:xfrm>
          <a:off x="0" y="0"/>
          <a:ext cx="0" cy="0"/>
          <a:chOff x="0" y="0"/>
          <a:chExt cx="0" cy="0"/>
        </a:xfrm>
      </p:grpSpPr>
      <p:sp>
        <p:nvSpPr>
          <p:cNvPr id="46" name="Shape 46"/>
          <p:cNvSpPr>
            <a:spLocks noGrp="1"/>
          </p:cNvSpPr>
          <p:nvPr>
            <p:ph type="pic" idx="2"/>
          </p:nvPr>
        </p:nvSpPr>
        <p:spPr>
          <a:xfrm>
            <a:off x="6718300" y="5092700"/>
            <a:ext cx="5333999" cy="37719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7" name="Shape 47"/>
          <p:cNvSpPr>
            <a:spLocks noGrp="1"/>
          </p:cNvSpPr>
          <p:nvPr>
            <p:ph type="pic" idx="3"/>
          </p:nvPr>
        </p:nvSpPr>
        <p:spPr>
          <a:xfrm>
            <a:off x="6724517" y="889000"/>
            <a:ext cx="5334001" cy="37719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8" name="Shape 48"/>
          <p:cNvSpPr>
            <a:spLocks noGrp="1"/>
          </p:cNvSpPr>
          <p:nvPr>
            <p:ph type="pic" idx="4"/>
          </p:nvPr>
        </p:nvSpPr>
        <p:spPr>
          <a:xfrm>
            <a:off x="952500" y="889000"/>
            <a:ext cx="5333999" cy="79756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1270000" y="6362700"/>
            <a:ext cx="10464800" cy="4698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000000"/>
              </a:buClr>
              <a:buFont typeface="Helvetica Neue"/>
              <a:buNone/>
              <a:defRPr sz="2400" b="0" i="0" u="none" strike="noStrike" cap="none">
                <a:solidFill>
                  <a:srgbClr val="000000"/>
                </a:solidFill>
                <a:latin typeface="Helvetica Neue"/>
                <a:ea typeface="Helvetica Neue"/>
                <a:cs typeface="Helvetica Neue"/>
                <a:sym typeface="Helvetica Neue"/>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52" name="Shape 52"/>
          <p:cNvSpPr txBox="1">
            <a:spLocks noGrp="1"/>
          </p:cNvSpPr>
          <p:nvPr>
            <p:ph type="body" idx="2"/>
          </p:nvPr>
        </p:nvSpPr>
        <p:spPr>
          <a:xfrm>
            <a:off x="1270000" y="4267200"/>
            <a:ext cx="10464800" cy="6857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3800" b="0" i="0" u="none" strike="noStrike" cap="none">
                <a:solidFill>
                  <a:srgbClr val="000000"/>
                </a:solidFill>
                <a:latin typeface="Helvetica Neue"/>
                <a:ea typeface="Helvetica Neue"/>
                <a:cs typeface="Helvetica Neue"/>
                <a:sym typeface="Helvetica Neue"/>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hoto">
    <p:spTree>
      <p:nvGrpSpPr>
        <p:cNvPr id="1" name="Shape 54"/>
        <p:cNvGrpSpPr/>
        <p:nvPr/>
      </p:nvGrpSpPr>
      <p:grpSpPr>
        <a:xfrm>
          <a:off x="0" y="0"/>
          <a:ext cx="0" cy="0"/>
          <a:chOff x="0" y="0"/>
          <a:chExt cx="0" cy="0"/>
        </a:xfrm>
      </p:grpSpPr>
      <p:sp>
        <p:nvSpPr>
          <p:cNvPr id="55" name="Shape 55"/>
          <p:cNvSpPr>
            <a:spLocks noGrp="1"/>
          </p:cNvSpPr>
          <p:nvPr>
            <p:ph type="pic" idx="2"/>
          </p:nvPr>
        </p:nvSpPr>
        <p:spPr>
          <a:xfrm>
            <a:off x="0" y="0"/>
            <a:ext cx="13004799" cy="9753599"/>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270000" y="1638300"/>
            <a:ext cx="10464800" cy="33019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15" name="Shape 15"/>
          <p:cNvSpPr txBox="1">
            <a:spLocks noGrp="1"/>
          </p:cNvSpPr>
          <p:nvPr>
            <p:ph type="body" idx="1"/>
          </p:nvPr>
        </p:nvSpPr>
        <p:spPr>
          <a:xfrm>
            <a:off x="1270000" y="5029200"/>
            <a:ext cx="10464800" cy="1130299"/>
          </a:xfrm>
          <a:prstGeom prst="rect">
            <a:avLst/>
          </a:prstGeom>
          <a:noFill/>
          <a:ln>
            <a:noFill/>
          </a:ln>
        </p:spPr>
        <p:txBody>
          <a:bodyPr lIns="91425" tIns="91425" rIns="91425" bIns="91425" anchor="t" anchorCtr="0"/>
          <a:lstStyle>
            <a:lvl1pPr marL="0" marR="0" lvl="0" indent="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1pPr>
            <a:lvl2pPr marL="0" marR="0" lvl="1" indent="2286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2pPr>
            <a:lvl3pPr marL="0" marR="0" lvl="2" indent="4572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3pPr>
            <a:lvl4pPr marL="0" marR="0" lvl="3" indent="6858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4pPr>
            <a:lvl5pPr marL="0" marR="0" lvl="4" indent="9144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Photo - Horizontal">
    <p:spTree>
      <p:nvGrpSpPr>
        <p:cNvPr id="1" name="Shape 17"/>
        <p:cNvGrpSpPr/>
        <p:nvPr/>
      </p:nvGrpSpPr>
      <p:grpSpPr>
        <a:xfrm>
          <a:off x="0" y="0"/>
          <a:ext cx="0" cy="0"/>
          <a:chOff x="0" y="0"/>
          <a:chExt cx="0" cy="0"/>
        </a:xfrm>
      </p:grpSpPr>
      <p:sp>
        <p:nvSpPr>
          <p:cNvPr id="18" name="Shape 18"/>
          <p:cNvSpPr>
            <a:spLocks noGrp="1"/>
          </p:cNvSpPr>
          <p:nvPr>
            <p:ph type="pic" idx="2"/>
          </p:nvPr>
        </p:nvSpPr>
        <p:spPr>
          <a:xfrm>
            <a:off x="1606550" y="635000"/>
            <a:ext cx="9779000" cy="59182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19" name="Shape 19"/>
          <p:cNvSpPr txBox="1">
            <a:spLocks noGrp="1"/>
          </p:cNvSpPr>
          <p:nvPr>
            <p:ph type="title"/>
          </p:nvPr>
        </p:nvSpPr>
        <p:spPr>
          <a:xfrm>
            <a:off x="1270000" y="6718300"/>
            <a:ext cx="10464800" cy="14224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20" name="Shape 20"/>
          <p:cNvSpPr txBox="1">
            <a:spLocks noGrp="1"/>
          </p:cNvSpPr>
          <p:nvPr>
            <p:ph type="body" idx="1"/>
          </p:nvPr>
        </p:nvSpPr>
        <p:spPr>
          <a:xfrm>
            <a:off x="1270000" y="8191500"/>
            <a:ext cx="10464800" cy="1130299"/>
          </a:xfrm>
          <a:prstGeom prst="rect">
            <a:avLst/>
          </a:prstGeom>
          <a:noFill/>
          <a:ln>
            <a:noFill/>
          </a:ln>
        </p:spPr>
        <p:txBody>
          <a:bodyPr lIns="91425" tIns="91425" rIns="91425" bIns="91425" anchor="t" anchorCtr="0"/>
          <a:lstStyle>
            <a:lvl1pPr marL="0" marR="0" lvl="0" indent="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1pPr>
            <a:lvl2pPr marL="0" marR="0" lvl="1" indent="2286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2pPr>
            <a:lvl3pPr marL="0" marR="0" lvl="2" indent="4572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3pPr>
            <a:lvl4pPr marL="0" marR="0" lvl="3" indent="6858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4pPr>
            <a:lvl5pPr marL="0" marR="0" lvl="4" indent="9144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6311798" y="924560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 Cent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1270000" y="3225800"/>
            <a:ext cx="10464800" cy="3301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24" name="Shape 24"/>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Photo - Vertical">
    <p:spTree>
      <p:nvGrpSpPr>
        <p:cNvPr id="1" name="Shape 25"/>
        <p:cNvGrpSpPr/>
        <p:nvPr/>
      </p:nvGrpSpPr>
      <p:grpSpPr>
        <a:xfrm>
          <a:off x="0" y="0"/>
          <a:ext cx="0" cy="0"/>
          <a:chOff x="0" y="0"/>
          <a:chExt cx="0" cy="0"/>
        </a:xfrm>
      </p:grpSpPr>
      <p:sp>
        <p:nvSpPr>
          <p:cNvPr id="26" name="Shape 26"/>
          <p:cNvSpPr>
            <a:spLocks noGrp="1"/>
          </p:cNvSpPr>
          <p:nvPr>
            <p:ph type="pic" idx="2"/>
          </p:nvPr>
        </p:nvSpPr>
        <p:spPr>
          <a:xfrm>
            <a:off x="6718300" y="635000"/>
            <a:ext cx="5333999" cy="82296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title"/>
          </p:nvPr>
        </p:nvSpPr>
        <p:spPr>
          <a:xfrm>
            <a:off x="952500" y="635000"/>
            <a:ext cx="5333999" cy="39878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2350"/>
              </a:buClr>
              <a:buFont typeface="Arial"/>
              <a:buNone/>
              <a:defRPr sz="3600" b="0" i="0" u="none" strike="noStrike" cap="none">
                <a:solidFill>
                  <a:srgbClr val="002350"/>
                </a:solidFill>
                <a:latin typeface="Arial"/>
                <a:ea typeface="Arial"/>
                <a:cs typeface="Arial"/>
                <a:sym typeface="Arial"/>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28" name="Shape 28"/>
          <p:cNvSpPr txBox="1">
            <a:spLocks noGrp="1"/>
          </p:cNvSpPr>
          <p:nvPr>
            <p:ph type="body" idx="1"/>
          </p:nvPr>
        </p:nvSpPr>
        <p:spPr>
          <a:xfrm>
            <a:off x="952500" y="4762500"/>
            <a:ext cx="5333999" cy="4102100"/>
          </a:xfrm>
          <a:prstGeom prst="rect">
            <a:avLst/>
          </a:prstGeom>
          <a:noFill/>
          <a:ln>
            <a:noFill/>
          </a:ln>
        </p:spPr>
        <p:txBody>
          <a:bodyPr lIns="91425" tIns="91425" rIns="91425" bIns="91425" anchor="t" anchorCtr="0"/>
          <a:lstStyle>
            <a:lvl1pPr marL="0" marR="0" lvl="0" indent="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1pPr>
            <a:lvl2pPr marL="0" marR="0" lvl="1" indent="2286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2pPr>
            <a:lvl3pPr marL="0" marR="0" lvl="2" indent="4572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3pPr>
            <a:lvl4pPr marL="0" marR="0" lvl="3" indent="6858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4pPr>
            <a:lvl5pPr marL="0" marR="0" lvl="4" indent="9144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Top">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32" name="Shape 32"/>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mp; Bulle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35" name="Shape 35"/>
          <p:cNvSpPr txBox="1">
            <a:spLocks noGrp="1"/>
          </p:cNvSpPr>
          <p:nvPr>
            <p:ph type="body" idx="1"/>
          </p:nvPr>
        </p:nvSpPr>
        <p:spPr>
          <a:xfrm>
            <a:off x="952500" y="2603500"/>
            <a:ext cx="11099799" cy="6286499"/>
          </a:xfrm>
          <a:prstGeom prst="rect">
            <a:avLst/>
          </a:prstGeom>
          <a:noFill/>
          <a:ln>
            <a:noFill/>
          </a:ln>
        </p:spPr>
        <p:txBody>
          <a:bodyPr lIns="91425" tIns="91425" rIns="91425" bIns="91425" anchor="ctr"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Bullets &amp; Photo">
    <p:spTree>
      <p:nvGrpSpPr>
        <p:cNvPr id="1" name="Shape 37"/>
        <p:cNvGrpSpPr/>
        <p:nvPr/>
      </p:nvGrpSpPr>
      <p:grpSpPr>
        <a:xfrm>
          <a:off x="0" y="0"/>
          <a:ext cx="0" cy="0"/>
          <a:chOff x="0" y="0"/>
          <a:chExt cx="0" cy="0"/>
        </a:xfrm>
      </p:grpSpPr>
      <p:sp>
        <p:nvSpPr>
          <p:cNvPr id="38" name="Shape 38"/>
          <p:cNvSpPr>
            <a:spLocks noGrp="1"/>
          </p:cNvSpPr>
          <p:nvPr>
            <p:ph type="pic" idx="2"/>
          </p:nvPr>
        </p:nvSpPr>
        <p:spPr>
          <a:xfrm>
            <a:off x="6718300" y="2603500"/>
            <a:ext cx="5333999" cy="6286499"/>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40" name="Shape 40"/>
          <p:cNvSpPr txBox="1">
            <a:spLocks noGrp="1"/>
          </p:cNvSpPr>
          <p:nvPr>
            <p:ph type="body" idx="1"/>
          </p:nvPr>
        </p:nvSpPr>
        <p:spPr>
          <a:xfrm>
            <a:off x="952500" y="2603500"/>
            <a:ext cx="5333999" cy="6286499"/>
          </a:xfrm>
          <a:prstGeom prst="rect">
            <a:avLst/>
          </a:prstGeom>
          <a:noFill/>
          <a:ln>
            <a:noFill/>
          </a:ln>
        </p:spPr>
        <p:txBody>
          <a:bodyPr lIns="91425" tIns="91425" rIns="91425" bIns="91425" anchor="ctr" anchorCtr="0"/>
          <a:lstStyle>
            <a:lvl1pPr marL="342900" marR="0" lvl="0"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1pPr>
            <a:lvl2pPr marL="685800" marR="0" lvl="1"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2pPr>
            <a:lvl3pPr marL="1028700" marR="0" lvl="2"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3pPr>
            <a:lvl4pPr marL="1371600" marR="0" lvl="3"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4pPr>
            <a:lvl5pPr marL="1714500" marR="0" lvl="4"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ullets">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952500" y="1270000"/>
            <a:ext cx="11099799" cy="7213600"/>
          </a:xfrm>
          <a:prstGeom prst="rect">
            <a:avLst/>
          </a:prstGeom>
          <a:noFill/>
          <a:ln>
            <a:noFill/>
          </a:ln>
        </p:spPr>
        <p:txBody>
          <a:bodyPr lIns="91425" tIns="91425" rIns="91425" bIns="91425" anchor="ctr"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7" name="Shape 7"/>
          <p:cNvSpPr txBox="1">
            <a:spLocks noGrp="1"/>
          </p:cNvSpPr>
          <p:nvPr>
            <p:ph type="body" idx="1"/>
          </p:nvPr>
        </p:nvSpPr>
        <p:spPr>
          <a:xfrm>
            <a:off x="952500" y="2603500"/>
            <a:ext cx="11099799" cy="6286499"/>
          </a:xfrm>
          <a:prstGeom prst="rect">
            <a:avLst/>
          </a:prstGeom>
          <a:noFill/>
          <a:ln>
            <a:noFill/>
          </a:ln>
        </p:spPr>
        <p:txBody>
          <a:bodyPr lIns="91425" tIns="91425" rIns="91425" bIns="91425" anchor="ctr"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p:nvPr/>
        </p:nvSpPr>
        <p:spPr>
          <a:xfrm>
            <a:off x="1849100" y="908625"/>
            <a:ext cx="9306600" cy="2605500"/>
          </a:xfrm>
          <a:prstGeom prst="rect">
            <a:avLst/>
          </a:prstGeom>
          <a:solidFill>
            <a:srgbClr val="AADAF9"/>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144D85"/>
              </a:buClr>
              <a:buSzPct val="25000"/>
              <a:buFont typeface="Arial"/>
              <a:buNone/>
            </a:pPr>
            <a:r>
              <a:rPr lang="en-US" sz="7500" b="1" i="0" u="none" strike="noStrike" cap="none">
                <a:solidFill>
                  <a:srgbClr val="144D85"/>
                </a:solidFill>
                <a:latin typeface="Arial"/>
                <a:ea typeface="Arial"/>
                <a:cs typeface="Arial"/>
                <a:sym typeface="Arial"/>
              </a:rPr>
              <a:t>The Short Answer</a:t>
            </a:r>
            <a:br>
              <a:rPr lang="en-US" sz="7500" b="1" i="0" u="none" strike="noStrike" cap="none">
                <a:solidFill>
                  <a:srgbClr val="144D85"/>
                </a:solidFill>
                <a:latin typeface="Arial"/>
                <a:ea typeface="Arial"/>
                <a:cs typeface="Arial"/>
                <a:sym typeface="Arial"/>
              </a:rPr>
            </a:br>
            <a:r>
              <a:rPr lang="en-US" sz="7500" b="1" i="0" u="none" strike="noStrike" cap="none">
                <a:solidFill>
                  <a:srgbClr val="144D85"/>
                </a:solidFill>
                <a:latin typeface="Arial"/>
                <a:ea typeface="Arial"/>
                <a:cs typeface="Arial"/>
                <a:sym typeface="Arial"/>
              </a:rPr>
              <a:t>Question</a:t>
            </a:r>
          </a:p>
        </p:txBody>
      </p:sp>
      <p:sp>
        <p:nvSpPr>
          <p:cNvPr id="62" name="Shape 62"/>
          <p:cNvSpPr/>
          <p:nvPr/>
        </p:nvSpPr>
        <p:spPr>
          <a:xfrm>
            <a:off x="275165" y="8727902"/>
            <a:ext cx="2628013" cy="827203"/>
          </a:xfrm>
          <a:prstGeom prst="rect">
            <a:avLst/>
          </a:prstGeom>
          <a:solidFill>
            <a:srgbClr val="FFFFFF"/>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2400" b="0" i="0" u="none" strike="noStrike" cap="none">
              <a:solidFill>
                <a:srgbClr val="FFFFFF"/>
              </a:solidFill>
              <a:latin typeface="Helvetica Neue"/>
              <a:ea typeface="Helvetica Neue"/>
              <a:cs typeface="Helvetica Neue"/>
              <a:sym typeface="Helvetica Neue"/>
            </a:endParaRPr>
          </a:p>
        </p:txBody>
      </p:sp>
      <p:cxnSp>
        <p:nvCxnSpPr>
          <p:cNvPr id="63" name="Shape 63"/>
          <p:cNvCxnSpPr/>
          <p:nvPr/>
        </p:nvCxnSpPr>
        <p:spPr>
          <a:xfrm>
            <a:off x="363204" y="4451217"/>
            <a:ext cx="12278391" cy="0"/>
          </a:xfrm>
          <a:prstGeom prst="straightConnector1">
            <a:avLst/>
          </a:prstGeom>
          <a:noFill/>
          <a:ln w="190500" cap="flat" cmpd="sng">
            <a:solidFill>
              <a:srgbClr val="21A87E"/>
            </a:solidFill>
            <a:prstDash val="solid"/>
            <a:miter/>
            <a:headEnd type="none" w="med" len="med"/>
            <a:tailEnd type="none" w="med" len="med"/>
          </a:ln>
        </p:spPr>
      </p:cxnSp>
      <p:sp>
        <p:nvSpPr>
          <p:cNvPr id="64" name="Shape 64"/>
          <p:cNvSpPr/>
          <p:nvPr/>
        </p:nvSpPr>
        <p:spPr>
          <a:xfrm>
            <a:off x="1294825" y="4927525"/>
            <a:ext cx="10415100" cy="1887300"/>
          </a:xfrm>
          <a:prstGeom prst="rect">
            <a:avLst/>
          </a:prstGeom>
          <a:solidFill>
            <a:srgbClr val="144D85"/>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5500" b="1" i="0" u="none" strike="noStrike" cap="none">
                <a:solidFill>
                  <a:srgbClr val="FFFFFF"/>
                </a:solidFill>
                <a:latin typeface="Arial"/>
                <a:ea typeface="Arial"/>
                <a:cs typeface="Arial"/>
                <a:sym typeface="Arial"/>
              </a:rPr>
              <a:t>A step by step walkthrough</a:t>
            </a:r>
            <a:br>
              <a:rPr lang="en-US" sz="5500" b="1" i="0" u="none" strike="noStrike" cap="none">
                <a:solidFill>
                  <a:srgbClr val="FFFFFF"/>
                </a:solidFill>
                <a:latin typeface="Arial"/>
                <a:ea typeface="Arial"/>
                <a:cs typeface="Arial"/>
                <a:sym typeface="Arial"/>
              </a:rPr>
            </a:br>
            <a:r>
              <a:rPr lang="en-US" sz="5500" b="1" i="0" u="none" strike="noStrike" cap="none">
                <a:solidFill>
                  <a:srgbClr val="FFFFFF"/>
                </a:solidFill>
                <a:latin typeface="Arial"/>
                <a:ea typeface="Arial"/>
                <a:cs typeface="Arial"/>
                <a:sym typeface="Arial"/>
              </a:rPr>
              <a:t>and analysis</a:t>
            </a:r>
          </a:p>
        </p:txBody>
      </p:sp>
      <p:sp>
        <p:nvSpPr>
          <p:cNvPr id="65" name="Shape 65"/>
          <p:cNvSpPr/>
          <p:nvPr/>
        </p:nvSpPr>
        <p:spPr>
          <a:xfrm>
            <a:off x="1294833" y="7012950"/>
            <a:ext cx="10415132" cy="139855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500" b="0" i="0" u="none" strike="noStrike" cap="none">
                <a:solidFill>
                  <a:srgbClr val="000000"/>
                </a:solidFill>
                <a:latin typeface="Arial"/>
                <a:ea typeface="Arial"/>
                <a:cs typeface="Arial"/>
                <a:sym typeface="Arial"/>
              </a:rPr>
              <a:t>This presentation is based on the work of James Sabathne’s Period One module for the Teaching and Assessing AP U.S. History training site. In order to maintain the security of the content, this material must not be disseminated beyond the AP Teacher Community (i.e., posted on personal or school websites). The content of the presentation is used with permission, but the slides were created by Brian Foutz, and they have not been reviewed or endorsed by the AP Program, the AP U.S. History Reading leadership, or the AP U.S. History Development Committee.</a:t>
            </a:r>
          </a:p>
        </p:txBody>
      </p:sp>
      <p:sp>
        <p:nvSpPr>
          <p:cNvPr id="66" name="Shape 66"/>
          <p:cNvSpPr/>
          <p:nvPr/>
        </p:nvSpPr>
        <p:spPr>
          <a:xfrm>
            <a:off x="228600" y="160866"/>
            <a:ext cx="4334147" cy="643468"/>
          </a:xfrm>
          <a:prstGeom prst="rect">
            <a:avLst/>
          </a:prstGeom>
          <a:solidFill>
            <a:srgbClr val="FFFFFF"/>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2400" b="0" i="0" u="none" strike="noStrike" cap="none">
              <a:solidFill>
                <a:srgbClr val="FFFFFF"/>
              </a:solidFill>
              <a:latin typeface="Helvetica Neue"/>
              <a:ea typeface="Helvetica Neue"/>
              <a:cs typeface="Helvetica Neue"/>
              <a:sym typeface="Helvetica Neu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p:nvPr/>
        </p:nvSpPr>
        <p:spPr>
          <a:xfrm>
            <a:off x="635000" y="1269011"/>
            <a:ext cx="209557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Question</a:t>
            </a:r>
          </a:p>
        </p:txBody>
      </p:sp>
      <p:sp>
        <p:nvSpPr>
          <p:cNvPr id="127" name="Shape 127"/>
          <p:cNvSpPr/>
          <p:nvPr/>
        </p:nvSpPr>
        <p:spPr>
          <a:xfrm>
            <a:off x="634027" y="3361682"/>
            <a:ext cx="11736743" cy="4228505"/>
          </a:xfrm>
          <a:prstGeom prst="rect">
            <a:avLst/>
          </a:prstGeom>
          <a:noFill/>
          <a:ln>
            <a:noFill/>
          </a:ln>
        </p:spPr>
        <p:txBody>
          <a:bodyPr lIns="50800" tIns="50800" rIns="50800" bIns="50800" anchor="t" anchorCtr="0">
            <a:noAutofit/>
          </a:bodyPr>
          <a:lstStyle/>
          <a:p>
            <a:pPr marL="571500" marR="0" lvl="0" indent="-571500" algn="l" rtl="0">
              <a:lnSpc>
                <a:spcPct val="100000"/>
              </a:lnSpc>
              <a:spcBef>
                <a:spcPts val="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ONE specific historical difference between Richards’s and Nunn and Qian’s interpretations. </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Richards’s interpretation.</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Nunn and Qian’s interpretation.</a:t>
            </a:r>
          </a:p>
        </p:txBody>
      </p:sp>
      <p:sp>
        <p:nvSpPr>
          <p:cNvPr id="128" name="Shape 128"/>
          <p:cNvSpPr/>
          <p:nvPr/>
        </p:nvSpPr>
        <p:spPr>
          <a:xfrm>
            <a:off x="635000" y="2545518"/>
            <a:ext cx="8583811"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Using the excerpts, answer parts a, b, and c</a:t>
            </a:r>
          </a:p>
        </p:txBody>
      </p:sp>
      <p:sp>
        <p:nvSpPr>
          <p:cNvPr id="129" name="Shape 129"/>
          <p:cNvSpPr/>
          <p:nvPr/>
        </p:nvSpPr>
        <p:spPr>
          <a:xfrm>
            <a:off x="532297" y="6056278"/>
            <a:ext cx="11432938" cy="1585817"/>
          </a:xfrm>
          <a:prstGeom prst="roundRect">
            <a:avLst>
              <a:gd name="adj" fmla="val 12013"/>
            </a:avLst>
          </a:prstGeom>
          <a:noFill/>
          <a:ln w="635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p:nvPr/>
        </p:nvSpPr>
        <p:spPr>
          <a:xfrm>
            <a:off x="635000" y="1269011"/>
            <a:ext cx="3594646"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Common Errors</a:t>
            </a:r>
          </a:p>
        </p:txBody>
      </p:sp>
      <p:sp>
        <p:nvSpPr>
          <p:cNvPr id="135" name="Shape 135"/>
          <p:cNvSpPr/>
          <p:nvPr/>
        </p:nvSpPr>
        <p:spPr>
          <a:xfrm>
            <a:off x="634027" y="3365500"/>
            <a:ext cx="11736743" cy="3758604"/>
          </a:xfrm>
          <a:prstGeom prst="rect">
            <a:avLst/>
          </a:prstGeom>
          <a:noFill/>
          <a:ln>
            <a:noFill/>
          </a:ln>
        </p:spPr>
        <p:txBody>
          <a:bodyPr lIns="50800" tIns="50800" rIns="50800" bIns="50800" anchor="t" anchorCtr="0">
            <a:noAutofit/>
          </a:bodyPr>
          <a:lstStyle/>
          <a:p>
            <a:pPr marL="406400" marR="0" lvl="0" indent="-406400"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Correctly describing the main ideas of each excerpt without explaining how the interpretations differ</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Giving a vague or highly generalized response that does not demonstrate specific historical knowledge</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Neglecting to provide the explanation called for in the prompts such as mentioning historical facts without explaining how the evidence answers the prompt</a:t>
            </a:r>
          </a:p>
        </p:txBody>
      </p:sp>
      <p:sp>
        <p:nvSpPr>
          <p:cNvPr id="136" name="Shape 136"/>
          <p:cNvSpPr/>
          <p:nvPr/>
        </p:nvSpPr>
        <p:spPr>
          <a:xfrm>
            <a:off x="635000" y="2545518"/>
            <a:ext cx="720427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How could you miss earning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 calcmode="lin" valueType="num">
                                      <p:cBhvr additive="base">
                                        <p:cTn id="7" dur="1000"/>
                                        <p:tgtEl>
                                          <p:spTgt spid="13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35">
                                            <p:txEl>
                                              <p:pRg st="0" end="0"/>
                                            </p:txEl>
                                          </p:spTgt>
                                        </p:tgtEl>
                                        <p:attrNameLst>
                                          <p:attrName>style.visibility</p:attrName>
                                        </p:attrNameLst>
                                      </p:cBhvr>
                                      <p:to>
                                        <p:strVal val="visible"/>
                                      </p:to>
                                    </p:set>
                                    <p:anim calcmode="lin" valueType="num">
                                      <p:cBhvr additive="base">
                                        <p:cTn id="12" dur="1000"/>
                                        <p:tgtEl>
                                          <p:spTgt spid="13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35">
                                            <p:txEl>
                                              <p:pRg st="1" end="1"/>
                                            </p:txEl>
                                          </p:spTgt>
                                        </p:tgtEl>
                                        <p:attrNameLst>
                                          <p:attrName>style.visibility</p:attrName>
                                        </p:attrNameLst>
                                      </p:cBhvr>
                                      <p:to>
                                        <p:strVal val="visible"/>
                                      </p:to>
                                    </p:set>
                                    <p:anim calcmode="lin" valueType="num">
                                      <p:cBhvr additive="base">
                                        <p:cTn id="17" dur="1000"/>
                                        <p:tgtEl>
                                          <p:spTgt spid="135">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35">
                                            <p:txEl>
                                              <p:pRg st="2" end="2"/>
                                            </p:txEl>
                                          </p:spTgt>
                                        </p:tgtEl>
                                        <p:attrNameLst>
                                          <p:attrName>style.visibility</p:attrName>
                                        </p:attrNameLst>
                                      </p:cBhvr>
                                      <p:to>
                                        <p:strVal val="visible"/>
                                      </p:to>
                                    </p:set>
                                    <p:anim calcmode="lin" valueType="num">
                                      <p:cBhvr additive="base">
                                        <p:cTn id="22" dur="1000"/>
                                        <p:tgtEl>
                                          <p:spTgt spid="135">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p:nvPr/>
        </p:nvSpPr>
        <p:spPr>
          <a:xfrm>
            <a:off x="635000" y="1269011"/>
            <a:ext cx="1045376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Responding to Part a—one historical difference</a:t>
            </a:r>
          </a:p>
        </p:txBody>
      </p:sp>
      <p:sp>
        <p:nvSpPr>
          <p:cNvPr id="142" name="Shape 142"/>
          <p:cNvSpPr/>
          <p:nvPr/>
        </p:nvSpPr>
        <p:spPr>
          <a:xfrm>
            <a:off x="638262" y="3365500"/>
            <a:ext cx="11728275" cy="4419005"/>
          </a:xfrm>
          <a:prstGeom prst="rect">
            <a:avLst/>
          </a:prstGeom>
          <a:noFill/>
          <a:ln>
            <a:noFill/>
          </a:ln>
        </p:spPr>
        <p:txBody>
          <a:bodyPr lIns="50800" tIns="50800" rIns="50800" bIns="50800" anchor="t" anchorCtr="0">
            <a:noAutofit/>
          </a:bodyPr>
          <a:lstStyle/>
          <a:p>
            <a:pPr marL="406400" marR="0" lvl="0" indent="-406400"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Richardson argues the negative effects, while Nunn and Qian explore the positive effects.</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Richardson focuses on interaction in the Americas, while Nunn and Qian focus more on Europe.</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Richardson examines the more immediate effects, while Nunn and Qian take a more long-term view.</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Richardson looks at social effects, whereas Nunn and Qian have a more economic focused approach.</a:t>
            </a:r>
          </a:p>
        </p:txBody>
      </p:sp>
      <p:sp>
        <p:nvSpPr>
          <p:cNvPr id="143" name="Shape 143"/>
          <p:cNvSpPr/>
          <p:nvPr/>
        </p:nvSpPr>
        <p:spPr>
          <a:xfrm>
            <a:off x="635000" y="2545518"/>
            <a:ext cx="7295554"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Possible differences of interpretation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additive="base">
                                        <p:cTn id="7" dur="1000"/>
                                        <p:tgtEl>
                                          <p:spTgt spid="143"/>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2">
                                            <p:txEl>
                                              <p:pRg st="0" end="0"/>
                                            </p:txEl>
                                          </p:spTgt>
                                        </p:tgtEl>
                                        <p:attrNameLst>
                                          <p:attrName>style.visibility</p:attrName>
                                        </p:attrNameLst>
                                      </p:cBhvr>
                                      <p:to>
                                        <p:strVal val="visible"/>
                                      </p:to>
                                    </p:set>
                                    <p:anim calcmode="lin" valueType="num">
                                      <p:cBhvr additive="base">
                                        <p:cTn id="12" dur="1000"/>
                                        <p:tgtEl>
                                          <p:spTgt spid="14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2">
                                            <p:txEl>
                                              <p:pRg st="1" end="1"/>
                                            </p:txEl>
                                          </p:spTgt>
                                        </p:tgtEl>
                                        <p:attrNameLst>
                                          <p:attrName>style.visibility</p:attrName>
                                        </p:attrNameLst>
                                      </p:cBhvr>
                                      <p:to>
                                        <p:strVal val="visible"/>
                                      </p:to>
                                    </p:set>
                                    <p:anim calcmode="lin" valueType="num">
                                      <p:cBhvr additive="base">
                                        <p:cTn id="17" dur="1000"/>
                                        <p:tgtEl>
                                          <p:spTgt spid="14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2">
                                            <p:txEl>
                                              <p:pRg st="2" end="2"/>
                                            </p:txEl>
                                          </p:spTgt>
                                        </p:tgtEl>
                                        <p:attrNameLst>
                                          <p:attrName>style.visibility</p:attrName>
                                        </p:attrNameLst>
                                      </p:cBhvr>
                                      <p:to>
                                        <p:strVal val="visible"/>
                                      </p:to>
                                    </p:set>
                                    <p:anim calcmode="lin" valueType="num">
                                      <p:cBhvr additive="base">
                                        <p:cTn id="22" dur="1000"/>
                                        <p:tgtEl>
                                          <p:spTgt spid="14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2">
                                            <p:txEl>
                                              <p:pRg st="3" end="3"/>
                                            </p:txEl>
                                          </p:spTgt>
                                        </p:tgtEl>
                                        <p:attrNameLst>
                                          <p:attrName>style.visibility</p:attrName>
                                        </p:attrNameLst>
                                      </p:cBhvr>
                                      <p:to>
                                        <p:strVal val="visible"/>
                                      </p:to>
                                    </p:set>
                                    <p:anim calcmode="lin" valueType="num">
                                      <p:cBhvr additive="base">
                                        <p:cTn id="27" dur="1000"/>
                                        <p:tgtEl>
                                          <p:spTgt spid="142">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p:nvPr/>
        </p:nvSpPr>
        <p:spPr>
          <a:xfrm>
            <a:off x="635000" y="1269011"/>
            <a:ext cx="10223376"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Responding to Part b—supporting Richardson</a:t>
            </a:r>
          </a:p>
        </p:txBody>
      </p:sp>
      <p:sp>
        <p:nvSpPr>
          <p:cNvPr id="149" name="Shape 149"/>
          <p:cNvSpPr/>
          <p:nvPr/>
        </p:nvSpPr>
        <p:spPr>
          <a:xfrm>
            <a:off x="638262" y="3365500"/>
            <a:ext cx="11728275" cy="5079405"/>
          </a:xfrm>
          <a:prstGeom prst="rect">
            <a:avLst/>
          </a:prstGeom>
          <a:noFill/>
          <a:ln>
            <a:noFill/>
          </a:ln>
        </p:spPr>
        <p:txBody>
          <a:bodyPr lIns="50800" tIns="50800" rIns="50800" bIns="50800" anchor="t" anchorCtr="0">
            <a:noAutofit/>
          </a:bodyPr>
          <a:lstStyle/>
          <a:p>
            <a:pPr marL="406400" marR="0" lvl="0" indent="-406400"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Diseases that killed natives such as smallpox, the common cold, flu, etc.</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Information about specific conquests (e.g., conquistadores, Cortez, fall of the Aztecs)</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Spanish mining for silver in the Americas</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Spanish efforts to eliminate aspects of native culture such as religion</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The dying out of local peoples, which led to the importation of African labor</a:t>
            </a:r>
          </a:p>
        </p:txBody>
      </p:sp>
      <p:sp>
        <p:nvSpPr>
          <p:cNvPr id="150" name="Shape 150"/>
          <p:cNvSpPr/>
          <p:nvPr/>
        </p:nvSpPr>
        <p:spPr>
          <a:xfrm>
            <a:off x="635000" y="2545518"/>
            <a:ext cx="11496477"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Examples of evidence that would </a:t>
            </a:r>
            <a:r>
              <a:rPr lang="en-US" sz="3200" b="0" i="1" u="none" strike="noStrike" cap="none">
                <a:solidFill>
                  <a:srgbClr val="000000"/>
                </a:solidFill>
                <a:latin typeface="Arial"/>
                <a:ea typeface="Arial"/>
                <a:cs typeface="Arial"/>
                <a:sym typeface="Arial"/>
              </a:rPr>
              <a:t>also</a:t>
            </a:r>
            <a:r>
              <a:rPr lang="en-US" sz="3200" b="1" i="0" u="none" strike="noStrike" cap="none">
                <a:solidFill>
                  <a:srgbClr val="000000"/>
                </a:solidFill>
                <a:latin typeface="Arial"/>
                <a:ea typeface="Arial"/>
                <a:cs typeface="Arial"/>
                <a:sym typeface="Arial"/>
              </a:rPr>
              <a:t> need to be explained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 calcmode="lin" valueType="num">
                                      <p:cBhvr additive="base">
                                        <p:cTn id="7" dur="1000"/>
                                        <p:tgtEl>
                                          <p:spTgt spid="15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9">
                                            <p:txEl>
                                              <p:pRg st="0" end="0"/>
                                            </p:txEl>
                                          </p:spTgt>
                                        </p:tgtEl>
                                        <p:attrNameLst>
                                          <p:attrName>style.visibility</p:attrName>
                                        </p:attrNameLst>
                                      </p:cBhvr>
                                      <p:to>
                                        <p:strVal val="visible"/>
                                      </p:to>
                                    </p:set>
                                    <p:anim calcmode="lin" valueType="num">
                                      <p:cBhvr additive="base">
                                        <p:cTn id="12" dur="1000"/>
                                        <p:tgtEl>
                                          <p:spTgt spid="14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9">
                                            <p:txEl>
                                              <p:pRg st="1" end="1"/>
                                            </p:txEl>
                                          </p:spTgt>
                                        </p:tgtEl>
                                        <p:attrNameLst>
                                          <p:attrName>style.visibility</p:attrName>
                                        </p:attrNameLst>
                                      </p:cBhvr>
                                      <p:to>
                                        <p:strVal val="visible"/>
                                      </p:to>
                                    </p:set>
                                    <p:anim calcmode="lin" valueType="num">
                                      <p:cBhvr additive="base">
                                        <p:cTn id="17" dur="1000"/>
                                        <p:tgtEl>
                                          <p:spTgt spid="14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9">
                                            <p:txEl>
                                              <p:pRg st="2" end="2"/>
                                            </p:txEl>
                                          </p:spTgt>
                                        </p:tgtEl>
                                        <p:attrNameLst>
                                          <p:attrName>style.visibility</p:attrName>
                                        </p:attrNameLst>
                                      </p:cBhvr>
                                      <p:to>
                                        <p:strVal val="visible"/>
                                      </p:to>
                                    </p:set>
                                    <p:anim calcmode="lin" valueType="num">
                                      <p:cBhvr additive="base">
                                        <p:cTn id="22" dur="1000"/>
                                        <p:tgtEl>
                                          <p:spTgt spid="14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9">
                                            <p:txEl>
                                              <p:pRg st="3" end="3"/>
                                            </p:txEl>
                                          </p:spTgt>
                                        </p:tgtEl>
                                        <p:attrNameLst>
                                          <p:attrName>style.visibility</p:attrName>
                                        </p:attrNameLst>
                                      </p:cBhvr>
                                      <p:to>
                                        <p:strVal val="visible"/>
                                      </p:to>
                                    </p:set>
                                    <p:anim calcmode="lin" valueType="num">
                                      <p:cBhvr additive="base">
                                        <p:cTn id="27" dur="1000"/>
                                        <p:tgtEl>
                                          <p:spTgt spid="149">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49">
                                            <p:txEl>
                                              <p:pRg st="4" end="4"/>
                                            </p:txEl>
                                          </p:spTgt>
                                        </p:tgtEl>
                                        <p:attrNameLst>
                                          <p:attrName>style.visibility</p:attrName>
                                        </p:attrNameLst>
                                      </p:cBhvr>
                                      <p:to>
                                        <p:strVal val="visible"/>
                                      </p:to>
                                    </p:set>
                                    <p:anim calcmode="lin" valueType="num">
                                      <p:cBhvr additive="base">
                                        <p:cTn id="32" dur="1000"/>
                                        <p:tgtEl>
                                          <p:spTgt spid="149">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p:nvPr/>
        </p:nvSpPr>
        <p:spPr>
          <a:xfrm>
            <a:off x="635000" y="1269011"/>
            <a:ext cx="1093440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Responding to Part c—supporting Nunn and Qian</a:t>
            </a:r>
          </a:p>
        </p:txBody>
      </p:sp>
      <p:sp>
        <p:nvSpPr>
          <p:cNvPr id="156" name="Shape 156"/>
          <p:cNvSpPr/>
          <p:nvPr/>
        </p:nvSpPr>
        <p:spPr>
          <a:xfrm>
            <a:off x="638262" y="3365500"/>
            <a:ext cx="11728275" cy="4419005"/>
          </a:xfrm>
          <a:prstGeom prst="rect">
            <a:avLst/>
          </a:prstGeom>
          <a:noFill/>
          <a:ln>
            <a:noFill/>
          </a:ln>
        </p:spPr>
        <p:txBody>
          <a:bodyPr lIns="50800" tIns="50800" rIns="50800" bIns="50800" anchor="t" anchorCtr="0">
            <a:noAutofit/>
          </a:bodyPr>
          <a:lstStyle/>
          <a:p>
            <a:pPr marL="406400" marR="0" lvl="0" indent="-406400"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New World crops used in the Old World such as corn, potatoes, tomatoes, and tobacco</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Old World crops cultivated in the New World such as wheat, sugar and coffee</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Impact of transatlantic commerce (e.g., triangular trade, mercantilism, pirates)</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Colonial expansion into other parts of the world after Europe gained power and wealth from business with the Americas</a:t>
            </a:r>
          </a:p>
        </p:txBody>
      </p:sp>
      <p:sp>
        <p:nvSpPr>
          <p:cNvPr id="157" name="Shape 157"/>
          <p:cNvSpPr/>
          <p:nvPr/>
        </p:nvSpPr>
        <p:spPr>
          <a:xfrm>
            <a:off x="635000" y="2545518"/>
            <a:ext cx="11496477"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Examples of evidence that would </a:t>
            </a:r>
            <a:r>
              <a:rPr lang="en-US" sz="3200" b="0" i="1" u="none" strike="noStrike" cap="none">
                <a:solidFill>
                  <a:srgbClr val="000000"/>
                </a:solidFill>
                <a:latin typeface="Arial"/>
                <a:ea typeface="Arial"/>
                <a:cs typeface="Arial"/>
                <a:sym typeface="Arial"/>
              </a:rPr>
              <a:t>also</a:t>
            </a:r>
            <a:r>
              <a:rPr lang="en-US" sz="3200" b="1" i="0" u="none" strike="noStrike" cap="none">
                <a:solidFill>
                  <a:srgbClr val="000000"/>
                </a:solidFill>
                <a:latin typeface="Arial"/>
                <a:ea typeface="Arial"/>
                <a:cs typeface="Arial"/>
                <a:sym typeface="Arial"/>
              </a:rPr>
              <a:t> need to be explained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7"/>
                                        </p:tgtEl>
                                        <p:attrNameLst>
                                          <p:attrName>style.visibility</p:attrName>
                                        </p:attrNameLst>
                                      </p:cBhvr>
                                      <p:to>
                                        <p:strVal val="visible"/>
                                      </p:to>
                                    </p:set>
                                    <p:anim calcmode="lin" valueType="num">
                                      <p:cBhvr additive="base">
                                        <p:cTn id="7" dur="1000"/>
                                        <p:tgtEl>
                                          <p:spTgt spid="15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56">
                                            <p:txEl>
                                              <p:pRg st="0" end="0"/>
                                            </p:txEl>
                                          </p:spTgt>
                                        </p:tgtEl>
                                        <p:attrNameLst>
                                          <p:attrName>style.visibility</p:attrName>
                                        </p:attrNameLst>
                                      </p:cBhvr>
                                      <p:to>
                                        <p:strVal val="visible"/>
                                      </p:to>
                                    </p:set>
                                    <p:anim calcmode="lin" valueType="num">
                                      <p:cBhvr additive="base">
                                        <p:cTn id="12" dur="1000"/>
                                        <p:tgtEl>
                                          <p:spTgt spid="15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56">
                                            <p:txEl>
                                              <p:pRg st="1" end="1"/>
                                            </p:txEl>
                                          </p:spTgt>
                                        </p:tgtEl>
                                        <p:attrNameLst>
                                          <p:attrName>style.visibility</p:attrName>
                                        </p:attrNameLst>
                                      </p:cBhvr>
                                      <p:to>
                                        <p:strVal val="visible"/>
                                      </p:to>
                                    </p:set>
                                    <p:anim calcmode="lin" valueType="num">
                                      <p:cBhvr additive="base">
                                        <p:cTn id="17" dur="1000"/>
                                        <p:tgtEl>
                                          <p:spTgt spid="156">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56">
                                            <p:txEl>
                                              <p:pRg st="2" end="2"/>
                                            </p:txEl>
                                          </p:spTgt>
                                        </p:tgtEl>
                                        <p:attrNameLst>
                                          <p:attrName>style.visibility</p:attrName>
                                        </p:attrNameLst>
                                      </p:cBhvr>
                                      <p:to>
                                        <p:strVal val="visible"/>
                                      </p:to>
                                    </p:set>
                                    <p:anim calcmode="lin" valueType="num">
                                      <p:cBhvr additive="base">
                                        <p:cTn id="22" dur="1000"/>
                                        <p:tgtEl>
                                          <p:spTgt spid="156">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56">
                                            <p:txEl>
                                              <p:pRg st="3" end="3"/>
                                            </p:txEl>
                                          </p:spTgt>
                                        </p:tgtEl>
                                        <p:attrNameLst>
                                          <p:attrName>style.visibility</p:attrName>
                                        </p:attrNameLst>
                                      </p:cBhvr>
                                      <p:to>
                                        <p:strVal val="visible"/>
                                      </p:to>
                                    </p:set>
                                    <p:anim calcmode="lin" valueType="num">
                                      <p:cBhvr additive="base">
                                        <p:cTn id="27" dur="1000"/>
                                        <p:tgtEl>
                                          <p:spTgt spid="156">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p:nvPr/>
        </p:nvSpPr>
        <p:spPr>
          <a:xfrm>
            <a:off x="635000" y="1040411"/>
            <a:ext cx="46884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Sample Response #1</a:t>
            </a:r>
          </a:p>
        </p:txBody>
      </p:sp>
      <p:sp>
        <p:nvSpPr>
          <p:cNvPr id="163" name="Shape 163"/>
          <p:cNvSpPr/>
          <p:nvPr/>
        </p:nvSpPr>
        <p:spPr>
          <a:xfrm>
            <a:off x="634025" y="1638300"/>
            <a:ext cx="11736600" cy="6722400"/>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900" b="0" i="0" u="none" strike="noStrike" cap="none">
                <a:solidFill>
                  <a:srgbClr val="000000"/>
                </a:solidFill>
                <a:latin typeface="Arial"/>
                <a:ea typeface="Arial"/>
                <a:cs typeface="Arial"/>
                <a:sym typeface="Arial"/>
              </a:rPr>
              <a:t>One specific historical difference between Richard’s and Nunn &amp; Qian’s interpretations are the focuses on Spanish conquest vs. European settlement. Richard focuses on the destruction and disease spread by the Spanish conquest movements across the the Americas as Nunn &amp; Qian focus on the prosperous trade and wealth increased due to the trading of European goods with Native American goods as well as European colonization. One development in connection to Nunn and Qian’s interpretation was the beginning of the columbian exchange to open up trade from the Americas with Europe, leading to international interests in the production and fertility of the land in the Americas. One development in connection to Richard’s interpretation is the accounts of rape and murder happening throughout the Native American tribes due to Spanish soldiers storming their camps/settlements. This was held in close regard to the Spanish’s inferior view of the Native Americans, an early sign of racism.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anim calcmode="lin" valueType="num">
                                      <p:cBhvr additive="base">
                                        <p:cTn id="7" dur="1000"/>
                                        <p:tgtEl>
                                          <p:spTgt spid="163">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p:nvPr/>
        </p:nvSpPr>
        <p:spPr>
          <a:xfrm>
            <a:off x="635000" y="1040411"/>
            <a:ext cx="53226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Scoring of Response #1</a:t>
            </a:r>
          </a:p>
        </p:txBody>
      </p:sp>
      <p:sp>
        <p:nvSpPr>
          <p:cNvPr id="169" name="Shape 169"/>
          <p:cNvSpPr/>
          <p:nvPr/>
        </p:nvSpPr>
        <p:spPr>
          <a:xfrm>
            <a:off x="634025" y="1612900"/>
            <a:ext cx="11838300" cy="6804600"/>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This response earns 1 out of a possible 3 points. </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 first two sentences develop an explanation of differences in the authors’ views. The response notes Richards’ focus on conquest in juxtaposition to Nunn and Qian’s examination of European settlement earning a point for part a. </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 response makes a general assertion of “murder” and “Spanish soldiers storming their camps/settlements,” which lacks the necessary level of historical specificity, falling short of earning a point for part b. </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It does not earn a point for part c because it offers no historical evidence not given in the passage. The use of “Columbian exchange” does not count since it is given in the source line for the Nunn and Qian excerpt.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anim calcmode="lin" valueType="num">
                                      <p:cBhvr additive="base">
                                        <p:cTn id="7" dur="1000"/>
                                        <p:tgtEl>
                                          <p:spTgt spid="16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9">
                                            <p:txEl>
                                              <p:pRg st="1" end="1"/>
                                            </p:txEl>
                                          </p:spTgt>
                                        </p:tgtEl>
                                        <p:attrNameLst>
                                          <p:attrName>style.visibility</p:attrName>
                                        </p:attrNameLst>
                                      </p:cBhvr>
                                      <p:to>
                                        <p:strVal val="visible"/>
                                      </p:to>
                                    </p:set>
                                    <p:anim calcmode="lin" valueType="num">
                                      <p:cBhvr additive="base">
                                        <p:cTn id="12" dur="1000"/>
                                        <p:tgtEl>
                                          <p:spTgt spid="16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69">
                                            <p:txEl>
                                              <p:pRg st="2" end="2"/>
                                            </p:txEl>
                                          </p:spTgt>
                                        </p:tgtEl>
                                        <p:attrNameLst>
                                          <p:attrName>style.visibility</p:attrName>
                                        </p:attrNameLst>
                                      </p:cBhvr>
                                      <p:to>
                                        <p:strVal val="visible"/>
                                      </p:to>
                                    </p:set>
                                    <p:anim calcmode="lin" valueType="num">
                                      <p:cBhvr additive="base">
                                        <p:cTn id="17" dur="1000"/>
                                        <p:tgtEl>
                                          <p:spTgt spid="16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69">
                                            <p:txEl>
                                              <p:pRg st="3" end="3"/>
                                            </p:txEl>
                                          </p:spTgt>
                                        </p:tgtEl>
                                        <p:attrNameLst>
                                          <p:attrName>style.visibility</p:attrName>
                                        </p:attrNameLst>
                                      </p:cBhvr>
                                      <p:to>
                                        <p:strVal val="visible"/>
                                      </p:to>
                                    </p:set>
                                    <p:anim calcmode="lin" valueType="num">
                                      <p:cBhvr additive="base">
                                        <p:cTn id="22" dur="1000"/>
                                        <p:tgtEl>
                                          <p:spTgt spid="169">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p:nvPr/>
        </p:nvSpPr>
        <p:spPr>
          <a:xfrm>
            <a:off x="635000" y="1040411"/>
            <a:ext cx="46884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Sample Response #2</a:t>
            </a:r>
          </a:p>
        </p:txBody>
      </p:sp>
      <p:sp>
        <p:nvSpPr>
          <p:cNvPr id="175" name="Shape 175"/>
          <p:cNvSpPr/>
          <p:nvPr/>
        </p:nvSpPr>
        <p:spPr>
          <a:xfrm>
            <a:off x="634025" y="1676400"/>
            <a:ext cx="11736600" cy="6836700"/>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A historical difference between Richards’ and Nunn and Qian’s interpretations is that Richards discusses the downfalls of occupying the New World and starting Atlantic trade, as Nunn and Qian speak of benefits from such developments in the New World and in trade. Richards also takes a strong side of the Natives of the New World as Nunn and Qian seem to take the view from the European point of view. The Colombian Exchange in this period was the main reason for all of such trade and events in Nunn/Qian’s interpretation. This exchange allowed for large trade of new goods between the New World and Europe as well. Richards’ interpretation coexists with the events of the Great Dying, in which the nations were introduced to new diseases that they had not yet had immunities to. As a result, millions an millions of natives died due to new diseases.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anim calcmode="lin" valueType="num">
                                      <p:cBhvr additive="base">
                                        <p:cTn id="7" dur="1000"/>
                                        <p:tgtEl>
                                          <p:spTgt spid="175">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p:nvPr/>
        </p:nvSpPr>
        <p:spPr>
          <a:xfrm>
            <a:off x="635000" y="1269011"/>
            <a:ext cx="53225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Scoring of Response #2</a:t>
            </a:r>
          </a:p>
        </p:txBody>
      </p:sp>
      <p:sp>
        <p:nvSpPr>
          <p:cNvPr id="181" name="Shape 181"/>
          <p:cNvSpPr/>
          <p:nvPr/>
        </p:nvSpPr>
        <p:spPr>
          <a:xfrm>
            <a:off x="634027" y="2095500"/>
            <a:ext cx="11736743" cy="58287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This response earns 2 out of a possible 3 points.</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A point is given for part a because the first two sentences link “downfalls” to Richards and “benefits” to Nunn and Qian.</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A point is given for part b because the last two sentences offers “the Great Dying” in which “millions and millions of natives died due to disease.” The phrase “The Great Dying” is not used in Richards’ excerpt, and it represents a historically specific terminology use by historians.</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 response does not earn a point for part c, since there is no evidence beyond what was in the the passage by Nunn and Qian.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 calcmode="lin" valueType="num">
                                      <p:cBhvr additive="base">
                                        <p:cTn id="7" dur="1000"/>
                                        <p:tgtEl>
                                          <p:spTgt spid="18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81">
                                            <p:txEl>
                                              <p:pRg st="1" end="1"/>
                                            </p:txEl>
                                          </p:spTgt>
                                        </p:tgtEl>
                                        <p:attrNameLst>
                                          <p:attrName>style.visibility</p:attrName>
                                        </p:attrNameLst>
                                      </p:cBhvr>
                                      <p:to>
                                        <p:strVal val="visible"/>
                                      </p:to>
                                    </p:set>
                                    <p:anim calcmode="lin" valueType="num">
                                      <p:cBhvr additive="base">
                                        <p:cTn id="12" dur="1000"/>
                                        <p:tgtEl>
                                          <p:spTgt spid="18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81">
                                            <p:txEl>
                                              <p:pRg st="2" end="2"/>
                                            </p:txEl>
                                          </p:spTgt>
                                        </p:tgtEl>
                                        <p:attrNameLst>
                                          <p:attrName>style.visibility</p:attrName>
                                        </p:attrNameLst>
                                      </p:cBhvr>
                                      <p:to>
                                        <p:strVal val="visible"/>
                                      </p:to>
                                    </p:set>
                                    <p:anim calcmode="lin" valueType="num">
                                      <p:cBhvr additive="base">
                                        <p:cTn id="17" dur="1000"/>
                                        <p:tgtEl>
                                          <p:spTgt spid="18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81">
                                            <p:txEl>
                                              <p:pRg st="3" end="3"/>
                                            </p:txEl>
                                          </p:spTgt>
                                        </p:tgtEl>
                                        <p:attrNameLst>
                                          <p:attrName>style.visibility</p:attrName>
                                        </p:attrNameLst>
                                      </p:cBhvr>
                                      <p:to>
                                        <p:strVal val="visible"/>
                                      </p:to>
                                    </p:set>
                                    <p:anim calcmode="lin" valueType="num">
                                      <p:cBhvr additive="base">
                                        <p:cTn id="22" dur="1000"/>
                                        <p:tgtEl>
                                          <p:spTgt spid="181">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p:nvPr/>
        </p:nvSpPr>
        <p:spPr>
          <a:xfrm>
            <a:off x="635000" y="1040411"/>
            <a:ext cx="46884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dirty="0">
                <a:solidFill>
                  <a:srgbClr val="144D85"/>
                </a:solidFill>
                <a:latin typeface="Arial"/>
                <a:ea typeface="Arial"/>
                <a:cs typeface="Arial"/>
                <a:sym typeface="Arial"/>
              </a:rPr>
              <a:t>Sample Response #3</a:t>
            </a:r>
          </a:p>
        </p:txBody>
      </p:sp>
      <p:sp>
        <p:nvSpPr>
          <p:cNvPr id="187" name="Shape 187"/>
          <p:cNvSpPr/>
          <p:nvPr/>
        </p:nvSpPr>
        <p:spPr>
          <a:xfrm>
            <a:off x="634025" y="1739900"/>
            <a:ext cx="12092400" cy="6750000"/>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900" b="0" i="0" u="none" strike="noStrike" cap="none">
                <a:solidFill>
                  <a:srgbClr val="000000"/>
                </a:solidFill>
                <a:latin typeface="Arial"/>
                <a:ea typeface="Arial"/>
                <a:cs typeface="Arial"/>
                <a:sym typeface="Arial"/>
              </a:rPr>
              <a:t>One historical difference between Richards and Nunn and Qian’s interpretation of the Columbian exchange was that Richards was analyzing the exchange from the viewpoint of Native Americans who were taken advantage of and killed by diseases such as influenza and smallpox, while Nunn and Qian are looking at the exchange as an advancement for the Old World that could use the new world lands for modernization and advancements in technology. One historical event that could support Richards’ interpretation was the harsh systems and oppressions Natives faced by Spanish domination such a the caste system. This dictated how much tax and labor was owed to the Spanish based upon the origin of nationality of the indigenous people. One historical event that could support Nunn and Qian’s interpretation is the Virginia Company which through capitalism and forced labor made profits in the new world based off of slave production—these profits went back to Europe and propelled them forward in the race for industrialization.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anim calcmode="lin" valueType="num">
                                      <p:cBhvr additive="base">
                                        <p:cTn id="7" dur="1000"/>
                                        <p:tgtEl>
                                          <p:spTgt spid="187">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p:nvPr/>
        </p:nvSpPr>
        <p:spPr>
          <a:xfrm>
            <a:off x="558800" y="888011"/>
            <a:ext cx="34947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Exam Overview</a:t>
            </a:r>
          </a:p>
        </p:txBody>
      </p:sp>
      <p:graphicFrame>
        <p:nvGraphicFramePr>
          <p:cNvPr id="72" name="Shape 72"/>
          <p:cNvGraphicFramePr/>
          <p:nvPr/>
        </p:nvGraphicFramePr>
        <p:xfrm>
          <a:off x="573622" y="1489016"/>
          <a:ext cx="11888650" cy="6469000"/>
        </p:xfrm>
        <a:graphic>
          <a:graphicData uri="http://schemas.openxmlformats.org/drawingml/2006/table">
            <a:tbl>
              <a:tblPr firstRow="1" firstCol="1" bandRow="1">
                <a:noFill/>
                <a:tableStyleId>{37B64649-644D-4D4A-9C9B-E17C6578EECF}</a:tableStyleId>
              </a:tblPr>
              <a:tblGrid>
                <a:gridCol w="1277050"/>
                <a:gridCol w="2652900"/>
                <a:gridCol w="2652900"/>
                <a:gridCol w="2652900"/>
                <a:gridCol w="2652900"/>
              </a:tblGrid>
              <a:tr h="890000">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Section</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Question Type</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Number of Questions</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Number of Minutes</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Portion of Total Score</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1269750">
                <a:tc rowSpan="2">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I</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solidFill>
                      <a:srgbClr val="58AA71"/>
                    </a:solidFill>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A: Multiple- choice questions</a:t>
                      </a:r>
                      <a:br>
                        <a:rPr lang="en-US" sz="2500" u="none" strike="noStrike" cap="none"/>
                      </a:br>
                      <a:r>
                        <a:rPr lang="en-US" sz="2500" u="none" strike="noStrike" cap="none"/>
                        <a:t>(MCQ)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40%</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1269300">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B: Short-answer questions</a:t>
                      </a:r>
                      <a:br>
                        <a:rPr lang="en-US" sz="2500" u="none" strike="noStrike" cap="none"/>
                      </a:br>
                      <a:r>
                        <a:rPr lang="en-US" sz="2500" u="none" strike="noStrike" cap="none"/>
                        <a:t>(SAQ)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4</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50</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20</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506125">
                <a:tc>
                  <a:txBody>
                    <a:bodyPr/>
                    <a:lstStyle/>
                    <a:p>
                      <a:pPr marL="0" marR="0" lvl="0" indent="0" algn="ctr" rtl="0">
                        <a:lnSpc>
                          <a:spcPct val="100000"/>
                        </a:lnSpc>
                        <a:spcBef>
                          <a:spcPts val="0"/>
                        </a:spcBef>
                        <a:spcAft>
                          <a:spcPts val="0"/>
                        </a:spcAft>
                        <a:buClr>
                          <a:schemeClr val="dk1"/>
                        </a:buClr>
                        <a:buSzPct val="25000"/>
                        <a:buFont typeface="Arial"/>
                        <a:buNone/>
                      </a:pPr>
                      <a:endParaRPr sz="2500" u="none" strike="noStrike" cap="none"/>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solidFill>
                      <a:srgbClr val="58AA71"/>
                    </a:solidFill>
                  </a:tcPr>
                </a:tc>
                <a:tc gridSpan="4">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Break</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263825">
                <a:tc rowSpan="2">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II</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solidFill>
                      <a:srgbClr val="58AA71"/>
                    </a:solidFill>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A: Document-based question (DBQ)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1</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25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1270000">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B: Long Essay Question</a:t>
                      </a:r>
                      <a:br>
                        <a:rPr lang="en-US" sz="2500" u="none" strike="noStrike" cap="none"/>
                      </a:br>
                      <a:r>
                        <a:rPr lang="en-US" sz="2500" u="none" strike="noStrike" cap="none"/>
                        <a:t>(LEQ)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1 (from a choice of two)</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35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15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p:nvPr/>
        </p:nvSpPr>
        <p:spPr>
          <a:xfrm>
            <a:off x="635000" y="1073627"/>
            <a:ext cx="53225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dirty="0">
                <a:solidFill>
                  <a:srgbClr val="144D85"/>
                </a:solidFill>
                <a:latin typeface="Arial"/>
                <a:ea typeface="Arial"/>
                <a:cs typeface="Arial"/>
                <a:sym typeface="Arial"/>
              </a:rPr>
              <a:t>Scoring of Response #3</a:t>
            </a:r>
          </a:p>
        </p:txBody>
      </p:sp>
      <p:sp>
        <p:nvSpPr>
          <p:cNvPr id="193" name="Shape 193"/>
          <p:cNvSpPr/>
          <p:nvPr/>
        </p:nvSpPr>
        <p:spPr>
          <a:xfrm>
            <a:off x="634027" y="1955940"/>
            <a:ext cx="11736743" cy="5315211"/>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dirty="0">
                <a:solidFill>
                  <a:srgbClr val="000000"/>
                </a:solidFill>
                <a:latin typeface="Arial"/>
                <a:ea typeface="Arial"/>
                <a:cs typeface="Arial"/>
                <a:sym typeface="Arial"/>
              </a:rPr>
              <a:t>This response earns 3 out of a possible 3 points.</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dirty="0">
                <a:solidFill>
                  <a:srgbClr val="000000"/>
                </a:solidFill>
                <a:latin typeface="Arial"/>
                <a:ea typeface="Arial"/>
                <a:cs typeface="Arial"/>
                <a:sym typeface="Arial"/>
              </a:rPr>
              <a:t>The point for part a is earned in the first sentence, which contrasts Richards’ and Nunn and </a:t>
            </a:r>
            <a:r>
              <a:rPr lang="en-US" sz="3200" b="0" i="0" u="none" strike="noStrike" cap="none" dirty="0" err="1">
                <a:solidFill>
                  <a:srgbClr val="000000"/>
                </a:solidFill>
                <a:latin typeface="Arial"/>
                <a:ea typeface="Arial"/>
                <a:cs typeface="Arial"/>
                <a:sym typeface="Arial"/>
              </a:rPr>
              <a:t>Qian’s</a:t>
            </a:r>
            <a:r>
              <a:rPr lang="en-US" sz="3200" b="0" i="0" u="none" strike="noStrike" cap="none" dirty="0">
                <a:solidFill>
                  <a:srgbClr val="000000"/>
                </a:solidFill>
                <a:latin typeface="Arial"/>
                <a:ea typeface="Arial"/>
                <a:cs typeface="Arial"/>
                <a:sym typeface="Arial"/>
              </a:rPr>
              <a:t> statements by holding up correct and different version of their interpretations.</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dirty="0">
                <a:solidFill>
                  <a:srgbClr val="000000"/>
                </a:solidFill>
                <a:latin typeface="Arial"/>
                <a:ea typeface="Arial"/>
                <a:cs typeface="Arial"/>
                <a:sym typeface="Arial"/>
              </a:rPr>
              <a:t>The response goes on to detail specific historical events and developments to Support Richards (the development of a case system), and Nunn and </a:t>
            </a:r>
            <a:r>
              <a:rPr lang="en-US" sz="3200" b="0" i="0" u="none" strike="noStrike" cap="none" dirty="0" err="1">
                <a:solidFill>
                  <a:srgbClr val="000000"/>
                </a:solidFill>
                <a:latin typeface="Arial"/>
                <a:ea typeface="Arial"/>
                <a:cs typeface="Arial"/>
                <a:sym typeface="Arial"/>
              </a:rPr>
              <a:t>Qian</a:t>
            </a:r>
            <a:r>
              <a:rPr lang="en-US" sz="3200" b="0" i="0" u="none" strike="noStrike" cap="none" dirty="0">
                <a:solidFill>
                  <a:srgbClr val="000000"/>
                </a:solidFill>
                <a:latin typeface="Arial"/>
                <a:ea typeface="Arial"/>
                <a:cs typeface="Arial"/>
                <a:sym typeface="Arial"/>
              </a:rPr>
              <a:t> (Virginia Company and slave production sent back to Europe), thus earning the points for parts </a:t>
            </a:r>
            <a:r>
              <a:rPr lang="en-US" sz="3200" b="0" i="0" u="none" strike="noStrike" cap="none" dirty="0" err="1">
                <a:solidFill>
                  <a:srgbClr val="000000"/>
                </a:solidFill>
                <a:latin typeface="Arial"/>
                <a:ea typeface="Arial"/>
                <a:cs typeface="Arial"/>
                <a:sym typeface="Arial"/>
              </a:rPr>
              <a:t>b</a:t>
            </a:r>
            <a:r>
              <a:rPr lang="en-US" sz="3200" b="0" i="0" u="none" strike="noStrike" cap="none" dirty="0">
                <a:solidFill>
                  <a:srgbClr val="000000"/>
                </a:solidFill>
                <a:latin typeface="Arial"/>
                <a:ea typeface="Arial"/>
                <a:cs typeface="Arial"/>
                <a:sym typeface="Arial"/>
              </a:rPr>
              <a:t> and </a:t>
            </a:r>
            <a:r>
              <a:rPr lang="en-US" sz="3200" b="0" i="0" u="none" strike="noStrike" cap="none" dirty="0" err="1">
                <a:solidFill>
                  <a:srgbClr val="000000"/>
                </a:solidFill>
                <a:latin typeface="Arial"/>
                <a:ea typeface="Arial"/>
                <a:cs typeface="Arial"/>
                <a:sym typeface="Arial"/>
              </a:rPr>
              <a:t>c</a:t>
            </a:r>
            <a:r>
              <a:rPr lang="en-US" sz="3200" b="0" i="0" u="none" strike="noStrike" cap="none" dirty="0">
                <a:solidFill>
                  <a:srgbClr val="000000"/>
                </a:solidFill>
                <a:latin typeface="Arial"/>
                <a:ea typeface="Arial"/>
                <a:cs typeface="Arial"/>
                <a:sym typeface="Aria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 calcmode="lin" valueType="num">
                                      <p:cBhvr additive="base">
                                        <p:cTn id="7" dur="1000"/>
                                        <p:tgtEl>
                                          <p:spTgt spid="19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 calcmode="lin" valueType="num">
                                      <p:cBhvr additive="base">
                                        <p:cTn id="12" dur="1000"/>
                                        <p:tgtEl>
                                          <p:spTgt spid="19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93">
                                            <p:txEl>
                                              <p:pRg st="2" end="2"/>
                                            </p:txEl>
                                          </p:spTgt>
                                        </p:tgtEl>
                                        <p:attrNameLst>
                                          <p:attrName>style.visibility</p:attrName>
                                        </p:attrNameLst>
                                      </p:cBhvr>
                                      <p:to>
                                        <p:strVal val="visible"/>
                                      </p:to>
                                    </p:set>
                                    <p:anim calcmode="lin" valueType="num">
                                      <p:cBhvr additive="base">
                                        <p:cTn id="17" dur="1000"/>
                                        <p:tgtEl>
                                          <p:spTgt spid="193">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p:nvPr/>
        </p:nvSpPr>
        <p:spPr>
          <a:xfrm>
            <a:off x="635000" y="1269011"/>
            <a:ext cx="2350071"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Directions</a:t>
            </a:r>
          </a:p>
        </p:txBody>
      </p:sp>
      <p:sp>
        <p:nvSpPr>
          <p:cNvPr id="78" name="Shape 78"/>
          <p:cNvSpPr/>
          <p:nvPr/>
        </p:nvSpPr>
        <p:spPr>
          <a:xfrm>
            <a:off x="638260" y="2095500"/>
            <a:ext cx="11519934" cy="5582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50 minutes to answer four questions</a:t>
            </a:r>
          </a:p>
        </p:txBody>
      </p:sp>
      <p:sp>
        <p:nvSpPr>
          <p:cNvPr id="79" name="Shape 79"/>
          <p:cNvSpPr/>
          <p:nvPr/>
        </p:nvSpPr>
        <p:spPr>
          <a:xfrm>
            <a:off x="638260" y="2792383"/>
            <a:ext cx="11519934" cy="5549304"/>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You will have a little over 12 minutes for each response.</a:t>
            </a:r>
          </a:p>
          <a:p>
            <a:pPr marL="395111" marR="0" lvl="0" indent="-395111"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You may answer the questions in any order you like, but you will need to label each response.</a:t>
            </a:r>
          </a:p>
          <a:p>
            <a:pPr marL="395111" marR="0" lvl="0" indent="-395111"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Use complete sentences. An outline or bulleted list is not acceptable.</a:t>
            </a:r>
          </a:p>
          <a:p>
            <a:pPr marL="395111" marR="0" lvl="0" indent="-395111"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You may plan your answers on the exam page, but only what you write on the free-response answer sheet will be scored.</a:t>
            </a:r>
          </a:p>
          <a:p>
            <a:pPr marL="395111" marR="0" lvl="0" indent="-395111" algn="l" rtl="0">
              <a:lnSpc>
                <a:spcPct val="100000"/>
              </a:lnSpc>
              <a:spcBef>
                <a:spcPts val="10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You do not need a thesis statement, but the responses must fully address the question with historically significant details accompanied by an explanation of why these are relevant.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 calcmode="lin" valueType="num">
                                      <p:cBhvr additive="base">
                                        <p:cTn id="7" dur="1000"/>
                                        <p:tgtEl>
                                          <p:spTgt spid="7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79">
                                            <p:txEl>
                                              <p:pRg st="0" end="0"/>
                                            </p:txEl>
                                          </p:spTgt>
                                        </p:tgtEl>
                                        <p:attrNameLst>
                                          <p:attrName>style.visibility</p:attrName>
                                        </p:attrNameLst>
                                      </p:cBhvr>
                                      <p:to>
                                        <p:strVal val="visible"/>
                                      </p:to>
                                    </p:set>
                                    <p:anim calcmode="lin" valueType="num">
                                      <p:cBhvr additive="base">
                                        <p:cTn id="12" dur="1000"/>
                                        <p:tgtEl>
                                          <p:spTgt spid="7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9">
                                            <p:txEl>
                                              <p:pRg st="1" end="1"/>
                                            </p:txEl>
                                          </p:spTgt>
                                        </p:tgtEl>
                                        <p:attrNameLst>
                                          <p:attrName>style.visibility</p:attrName>
                                        </p:attrNameLst>
                                      </p:cBhvr>
                                      <p:to>
                                        <p:strVal val="visible"/>
                                      </p:to>
                                    </p:set>
                                    <p:anim calcmode="lin" valueType="num">
                                      <p:cBhvr additive="base">
                                        <p:cTn id="17" dur="1000"/>
                                        <p:tgtEl>
                                          <p:spTgt spid="7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79">
                                            <p:txEl>
                                              <p:pRg st="2" end="2"/>
                                            </p:txEl>
                                          </p:spTgt>
                                        </p:tgtEl>
                                        <p:attrNameLst>
                                          <p:attrName>style.visibility</p:attrName>
                                        </p:attrNameLst>
                                      </p:cBhvr>
                                      <p:to>
                                        <p:strVal val="visible"/>
                                      </p:to>
                                    </p:set>
                                    <p:anim calcmode="lin" valueType="num">
                                      <p:cBhvr additive="base">
                                        <p:cTn id="22" dur="1000"/>
                                        <p:tgtEl>
                                          <p:spTgt spid="7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79">
                                            <p:txEl>
                                              <p:pRg st="3" end="3"/>
                                            </p:txEl>
                                          </p:spTgt>
                                        </p:tgtEl>
                                        <p:attrNameLst>
                                          <p:attrName>style.visibility</p:attrName>
                                        </p:attrNameLst>
                                      </p:cBhvr>
                                      <p:to>
                                        <p:strVal val="visible"/>
                                      </p:to>
                                    </p:set>
                                    <p:anim calcmode="lin" valueType="num">
                                      <p:cBhvr additive="base">
                                        <p:cTn id="27" dur="1000"/>
                                        <p:tgtEl>
                                          <p:spTgt spid="79">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79">
                                            <p:txEl>
                                              <p:pRg st="4" end="4"/>
                                            </p:txEl>
                                          </p:spTgt>
                                        </p:tgtEl>
                                        <p:attrNameLst>
                                          <p:attrName>style.visibility</p:attrName>
                                        </p:attrNameLst>
                                      </p:cBhvr>
                                      <p:to>
                                        <p:strVal val="visible"/>
                                      </p:to>
                                    </p:set>
                                    <p:anim calcmode="lin" valueType="num">
                                      <p:cBhvr additive="base">
                                        <p:cTn id="32" dur="1000"/>
                                        <p:tgtEl>
                                          <p:spTgt spid="79">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638106" y="1269011"/>
            <a:ext cx="550046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Scoring Scale and Guide</a:t>
            </a:r>
          </a:p>
        </p:txBody>
      </p:sp>
      <p:sp>
        <p:nvSpPr>
          <p:cNvPr id="85" name="Shape 85"/>
          <p:cNvSpPr/>
          <p:nvPr/>
        </p:nvSpPr>
        <p:spPr>
          <a:xfrm>
            <a:off x="638262" y="3365914"/>
            <a:ext cx="11684462" cy="2539406"/>
          </a:xfrm>
          <a:prstGeom prst="rect">
            <a:avLst/>
          </a:prstGeom>
          <a:noFill/>
          <a:ln>
            <a:noFill/>
          </a:ln>
        </p:spPr>
        <p:txBody>
          <a:bodyPr lIns="50800" tIns="50800" rIns="50800" bIns="50800" anchor="t" anchorCtr="0">
            <a:noAutofit/>
          </a:bodyPr>
          <a:lstStyle/>
          <a:p>
            <a:pPr marL="406400" marR="0" lvl="0" indent="-406400" algn="l" rtl="0">
              <a:lnSpc>
                <a:spcPct val="100000"/>
              </a:lnSpc>
              <a:spcBef>
                <a:spcPts val="0"/>
              </a:spcBef>
              <a:spcAft>
                <a:spcPts val="0"/>
              </a:spcAft>
              <a:buClr>
                <a:srgbClr val="000000"/>
              </a:buClr>
              <a:buSzPct val="75000"/>
              <a:buFont typeface="Arial"/>
              <a:buChar char="•"/>
            </a:pPr>
            <a:r>
              <a:rPr lang="en-US" sz="3200" b="0" i="0" u="none" strike="noStrike" cap="none" dirty="0">
                <a:solidFill>
                  <a:srgbClr val="000000"/>
                </a:solidFill>
                <a:latin typeface="Arial"/>
                <a:ea typeface="Arial"/>
                <a:cs typeface="Arial"/>
                <a:sym typeface="Arial"/>
              </a:rPr>
              <a:t>Score </a:t>
            </a:r>
            <a:r>
              <a:rPr lang="en-US" sz="3200" b="0" i="0" u="none" strike="noStrike" cap="none" dirty="0" smtClean="0">
                <a:solidFill>
                  <a:srgbClr val="000000"/>
                </a:solidFill>
                <a:latin typeface="Arial"/>
                <a:ea typeface="Arial"/>
                <a:cs typeface="Arial"/>
                <a:sym typeface="Arial"/>
              </a:rPr>
              <a:t>3</a:t>
            </a:r>
            <a:r>
              <a:rPr lang="en-US" sz="3200" dirty="0" smtClean="0"/>
              <a:t>:  </a:t>
            </a:r>
            <a:r>
              <a:rPr lang="en-US" sz="3200" b="0" i="0" u="none" strike="noStrike" cap="none" dirty="0" smtClean="0">
                <a:solidFill>
                  <a:srgbClr val="000000"/>
                </a:solidFill>
                <a:latin typeface="Arial"/>
                <a:ea typeface="Arial"/>
                <a:cs typeface="Arial"/>
                <a:sym typeface="Arial"/>
              </a:rPr>
              <a:t>Accomplishes </a:t>
            </a:r>
            <a:r>
              <a:rPr lang="en-US" sz="3200" b="0" i="0" u="none" strike="noStrike" cap="none" dirty="0">
                <a:solidFill>
                  <a:srgbClr val="000000"/>
                </a:solidFill>
                <a:latin typeface="Arial"/>
                <a:ea typeface="Arial"/>
                <a:cs typeface="Arial"/>
                <a:sym typeface="Arial"/>
              </a:rPr>
              <a:t>all three tasks set by the question</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dirty="0">
                <a:solidFill>
                  <a:srgbClr val="000000"/>
                </a:solidFill>
                <a:latin typeface="Arial"/>
                <a:ea typeface="Arial"/>
                <a:cs typeface="Arial"/>
                <a:sym typeface="Arial"/>
              </a:rPr>
              <a:t>Score 2</a:t>
            </a:r>
            <a:r>
              <a:rPr lang="en-US" sz="3200" b="0" i="0" u="none" strike="noStrike" cap="none" dirty="0" smtClean="0">
                <a:solidFill>
                  <a:srgbClr val="000000"/>
                </a:solidFill>
                <a:latin typeface="Arial"/>
                <a:ea typeface="Arial"/>
                <a:cs typeface="Arial"/>
                <a:sym typeface="Arial"/>
              </a:rPr>
              <a:t>:  Accomplishes </a:t>
            </a:r>
            <a:r>
              <a:rPr lang="en-US" sz="3200" b="0" i="0" u="none" strike="noStrike" cap="none" dirty="0">
                <a:solidFill>
                  <a:srgbClr val="000000"/>
                </a:solidFill>
                <a:latin typeface="Arial"/>
                <a:ea typeface="Arial"/>
                <a:cs typeface="Arial"/>
                <a:sym typeface="Arial"/>
              </a:rPr>
              <a:t>two of the tasks set by the question</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dirty="0">
                <a:solidFill>
                  <a:srgbClr val="000000"/>
                </a:solidFill>
                <a:latin typeface="Arial"/>
                <a:ea typeface="Arial"/>
                <a:cs typeface="Arial"/>
                <a:sym typeface="Arial"/>
              </a:rPr>
              <a:t>Score 1</a:t>
            </a:r>
            <a:r>
              <a:rPr lang="en-US" sz="3200" b="0" i="0" u="none" strike="noStrike" cap="none" dirty="0" smtClean="0">
                <a:solidFill>
                  <a:srgbClr val="000000"/>
                </a:solidFill>
                <a:latin typeface="Arial"/>
                <a:ea typeface="Arial"/>
                <a:cs typeface="Arial"/>
                <a:sym typeface="Arial"/>
              </a:rPr>
              <a:t>:  Accomplishes </a:t>
            </a:r>
            <a:r>
              <a:rPr lang="en-US" sz="3200" b="0" i="0" u="none" strike="noStrike" cap="none" dirty="0">
                <a:solidFill>
                  <a:srgbClr val="000000"/>
                </a:solidFill>
                <a:latin typeface="Arial"/>
                <a:ea typeface="Arial"/>
                <a:cs typeface="Arial"/>
                <a:sym typeface="Arial"/>
              </a:rPr>
              <a:t>one of the tasks set by the question</a:t>
            </a:r>
          </a:p>
          <a:p>
            <a:pPr marL="406400" marR="0" lvl="0" indent="-406400" algn="l" rtl="0">
              <a:lnSpc>
                <a:spcPct val="100000"/>
              </a:lnSpc>
              <a:spcBef>
                <a:spcPts val="1500"/>
              </a:spcBef>
              <a:spcAft>
                <a:spcPts val="0"/>
              </a:spcAft>
              <a:buClr>
                <a:srgbClr val="000000"/>
              </a:buClr>
              <a:buSzPct val="75000"/>
              <a:buFont typeface="Arial"/>
              <a:buChar char="•"/>
            </a:pPr>
            <a:r>
              <a:rPr lang="en-US" sz="3200" b="0" i="0" u="none" strike="noStrike" cap="none" dirty="0">
                <a:solidFill>
                  <a:srgbClr val="000000"/>
                </a:solidFill>
                <a:latin typeface="Arial"/>
                <a:ea typeface="Arial"/>
                <a:cs typeface="Arial"/>
                <a:sym typeface="Arial"/>
              </a:rPr>
              <a:t>Score 0</a:t>
            </a:r>
            <a:r>
              <a:rPr lang="en-US" sz="3200" b="0" i="0" u="none" strike="noStrike" cap="none" dirty="0" smtClean="0">
                <a:solidFill>
                  <a:srgbClr val="000000"/>
                </a:solidFill>
                <a:latin typeface="Arial"/>
                <a:ea typeface="Arial"/>
                <a:cs typeface="Arial"/>
                <a:sym typeface="Arial"/>
              </a:rPr>
              <a:t>:  Accomplishes </a:t>
            </a:r>
            <a:r>
              <a:rPr lang="en-US" sz="3200" b="0" i="0" u="none" strike="noStrike" cap="none" dirty="0">
                <a:solidFill>
                  <a:srgbClr val="000000"/>
                </a:solidFill>
                <a:latin typeface="Arial"/>
                <a:ea typeface="Arial"/>
                <a:cs typeface="Arial"/>
                <a:sym typeface="Arial"/>
              </a:rPr>
              <a:t>none of the tasks set by the question</a:t>
            </a:r>
          </a:p>
        </p:txBody>
      </p:sp>
      <p:sp>
        <p:nvSpPr>
          <p:cNvPr id="86" name="Shape 86"/>
          <p:cNvSpPr/>
          <p:nvPr/>
        </p:nvSpPr>
        <p:spPr>
          <a:xfrm>
            <a:off x="635000" y="2545518"/>
            <a:ext cx="3795117"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0-3 points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1000"/>
                                        <p:tgtEl>
                                          <p:spTgt spid="8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5">
                                            <p:txEl>
                                              <p:pRg st="0" end="0"/>
                                            </p:txEl>
                                          </p:spTgt>
                                        </p:tgtEl>
                                        <p:attrNameLst>
                                          <p:attrName>style.visibility</p:attrName>
                                        </p:attrNameLst>
                                      </p:cBhvr>
                                      <p:to>
                                        <p:strVal val="visible"/>
                                      </p:to>
                                    </p:set>
                                    <p:anim calcmode="lin" valueType="num">
                                      <p:cBhvr additive="base">
                                        <p:cTn id="12" dur="1000"/>
                                        <p:tgtEl>
                                          <p:spTgt spid="8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5">
                                            <p:txEl>
                                              <p:pRg st="1" end="1"/>
                                            </p:txEl>
                                          </p:spTgt>
                                        </p:tgtEl>
                                        <p:attrNameLst>
                                          <p:attrName>style.visibility</p:attrName>
                                        </p:attrNameLst>
                                      </p:cBhvr>
                                      <p:to>
                                        <p:strVal val="visible"/>
                                      </p:to>
                                    </p:set>
                                    <p:anim calcmode="lin" valueType="num">
                                      <p:cBhvr additive="base">
                                        <p:cTn id="17" dur="1000"/>
                                        <p:tgtEl>
                                          <p:spTgt spid="85">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85">
                                            <p:txEl>
                                              <p:pRg st="2" end="2"/>
                                            </p:txEl>
                                          </p:spTgt>
                                        </p:tgtEl>
                                        <p:attrNameLst>
                                          <p:attrName>style.visibility</p:attrName>
                                        </p:attrNameLst>
                                      </p:cBhvr>
                                      <p:to>
                                        <p:strVal val="visible"/>
                                      </p:to>
                                    </p:set>
                                    <p:anim calcmode="lin" valueType="num">
                                      <p:cBhvr additive="base">
                                        <p:cTn id="22" dur="1000"/>
                                        <p:tgtEl>
                                          <p:spTgt spid="85">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5">
                                            <p:txEl>
                                              <p:pRg st="3" end="3"/>
                                            </p:txEl>
                                          </p:spTgt>
                                        </p:tgtEl>
                                        <p:attrNameLst>
                                          <p:attrName>style.visibility</p:attrName>
                                        </p:attrNameLst>
                                      </p:cBhvr>
                                      <p:to>
                                        <p:strVal val="visible"/>
                                      </p:to>
                                    </p:set>
                                    <p:anim calcmode="lin" valueType="num">
                                      <p:cBhvr additive="base">
                                        <p:cTn id="27" dur="1000"/>
                                        <p:tgtEl>
                                          <p:spTgt spid="85">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p:nvPr/>
        </p:nvSpPr>
        <p:spPr>
          <a:xfrm>
            <a:off x="635000" y="1269011"/>
            <a:ext cx="209557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dirty="0">
                <a:solidFill>
                  <a:srgbClr val="144D85"/>
                </a:solidFill>
                <a:latin typeface="Arial"/>
                <a:ea typeface="Arial"/>
                <a:cs typeface="Arial"/>
                <a:sym typeface="Arial"/>
              </a:rPr>
              <a:t>Question</a:t>
            </a:r>
          </a:p>
        </p:txBody>
      </p:sp>
      <p:sp>
        <p:nvSpPr>
          <p:cNvPr id="92" name="Shape 92"/>
          <p:cNvSpPr/>
          <p:nvPr/>
        </p:nvSpPr>
        <p:spPr>
          <a:xfrm>
            <a:off x="634027" y="3361682"/>
            <a:ext cx="11736743" cy="4228505"/>
          </a:xfrm>
          <a:prstGeom prst="rect">
            <a:avLst/>
          </a:prstGeom>
          <a:noFill/>
          <a:ln>
            <a:noFill/>
          </a:ln>
        </p:spPr>
        <p:txBody>
          <a:bodyPr lIns="50800" tIns="50800" rIns="50800" bIns="50800" anchor="t" anchorCtr="0">
            <a:noAutofit/>
          </a:bodyPr>
          <a:lstStyle/>
          <a:p>
            <a:pPr marL="571500" marR="0" lvl="0" indent="-571500" algn="l" rtl="0">
              <a:lnSpc>
                <a:spcPct val="100000"/>
              </a:lnSpc>
              <a:spcBef>
                <a:spcPts val="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ONE specific historical difference between Richards’s and Nunn and Qian’s interpretations. </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Richards’s interpretation.</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Nunn and Qian’s interpretation.</a:t>
            </a:r>
          </a:p>
        </p:txBody>
      </p:sp>
      <p:sp>
        <p:nvSpPr>
          <p:cNvPr id="93" name="Shape 93"/>
          <p:cNvSpPr/>
          <p:nvPr/>
        </p:nvSpPr>
        <p:spPr>
          <a:xfrm>
            <a:off x="635000" y="2545518"/>
            <a:ext cx="8583811"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Using the excerpts, answer parts a, b, and 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1000"/>
                                        <p:tgtEl>
                                          <p:spTgt spid="93"/>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2">
                                            <p:txEl>
                                              <p:pRg st="0" end="0"/>
                                            </p:txEl>
                                          </p:spTgt>
                                        </p:tgtEl>
                                        <p:attrNameLst>
                                          <p:attrName>style.visibility</p:attrName>
                                        </p:attrNameLst>
                                      </p:cBhvr>
                                      <p:to>
                                        <p:strVal val="visible"/>
                                      </p:to>
                                    </p:set>
                                    <p:anim calcmode="lin" valueType="num">
                                      <p:cBhvr additive="base">
                                        <p:cTn id="12" dur="1000"/>
                                        <p:tgtEl>
                                          <p:spTgt spid="9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2">
                                            <p:txEl>
                                              <p:pRg st="1" end="1"/>
                                            </p:txEl>
                                          </p:spTgt>
                                        </p:tgtEl>
                                        <p:attrNameLst>
                                          <p:attrName>style.visibility</p:attrName>
                                        </p:attrNameLst>
                                      </p:cBhvr>
                                      <p:to>
                                        <p:strVal val="visible"/>
                                      </p:to>
                                    </p:set>
                                    <p:anim calcmode="lin" valueType="num">
                                      <p:cBhvr additive="base">
                                        <p:cTn id="17" dur="1000"/>
                                        <p:tgtEl>
                                          <p:spTgt spid="9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2">
                                            <p:txEl>
                                              <p:pRg st="2" end="2"/>
                                            </p:txEl>
                                          </p:spTgt>
                                        </p:tgtEl>
                                        <p:attrNameLst>
                                          <p:attrName>style.visibility</p:attrName>
                                        </p:attrNameLst>
                                      </p:cBhvr>
                                      <p:to>
                                        <p:strVal val="visible"/>
                                      </p:to>
                                    </p:set>
                                    <p:anim calcmode="lin" valueType="num">
                                      <p:cBhvr additive="base">
                                        <p:cTn id="22" dur="1000"/>
                                        <p:tgtEl>
                                          <p:spTgt spid="92">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p:nvPr/>
        </p:nvSpPr>
        <p:spPr>
          <a:xfrm>
            <a:off x="634491" y="1269011"/>
            <a:ext cx="2807717"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Excerpt One</a:t>
            </a:r>
          </a:p>
        </p:txBody>
      </p:sp>
      <p:sp>
        <p:nvSpPr>
          <p:cNvPr id="99" name="Shape 99"/>
          <p:cNvSpPr/>
          <p:nvPr/>
        </p:nvSpPr>
        <p:spPr>
          <a:xfrm>
            <a:off x="638260" y="2093485"/>
            <a:ext cx="11897611" cy="581891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 Columbian connection had a devastating effect on the indigenous human societies of the Americas. . . . New disease vectors suddenly introduced into the vulnerable populations of the New World began a sequence of horrific pandemics. Rapidly spreading infectious disease devastated indigenous peoples of the New World. It thinned their numbers, destroyed their institutions, and broke their resistance to Spanish aggression.... Demographic recovery after major pandemics was hindered by reduced fertility, stillbirths, and other physical effects, as well as by cultural depression, hopelessness, and malaise resulting from Spanish colonial domination.” </a:t>
            </a:r>
          </a:p>
          <a:p>
            <a:pPr marL="0" marR="0" lvl="0" indent="0" algn="r" rtl="0">
              <a:lnSpc>
                <a:spcPct val="100000"/>
              </a:lnSpc>
              <a:spcBef>
                <a:spcPts val="150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 John R. Richards, The Unending Frontier, 2006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1000"/>
                                        <p:tgtEl>
                                          <p:spTgt spid="9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p:nvPr/>
        </p:nvSpPr>
        <p:spPr>
          <a:xfrm>
            <a:off x="638948" y="1269000"/>
            <a:ext cx="35919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Excerpt Two</a:t>
            </a:r>
          </a:p>
        </p:txBody>
      </p:sp>
      <p:sp>
        <p:nvSpPr>
          <p:cNvPr id="105" name="Shape 105"/>
          <p:cNvSpPr/>
          <p:nvPr/>
        </p:nvSpPr>
        <p:spPr>
          <a:xfrm>
            <a:off x="638260" y="2099835"/>
            <a:ext cx="11897611" cy="5349013"/>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 New World provided soils that were very suitable for the cultivation of a variety of Old World products, . . . The increased supply lowered the prices of these products significantly, making them affordable to the general population for the first time in history. The production of these products also resulted in large in flows of profits back to Europe, which some have argued fueled the Industrial Revolution and the rise of Europe. The Old World gained access to new crops that were widely adopted.... The improvement in agricultural productivity . . . had significant effects on historic population growth and urbanization.” </a:t>
            </a:r>
          </a:p>
          <a:p>
            <a:pPr marL="0" marR="0" lvl="0" indent="0" algn="r" rtl="0">
              <a:lnSpc>
                <a:spcPct val="180000"/>
              </a:lnSpc>
              <a:spcBef>
                <a:spcPts val="120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 Nathan Nunn and Nancy Qian, “The Columbian Exchange,” 2010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additive="base">
                                        <p:cTn id="7" dur="1000"/>
                                        <p:tgtEl>
                                          <p:spTgt spid="10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p:nvPr/>
        </p:nvSpPr>
        <p:spPr>
          <a:xfrm>
            <a:off x="635000" y="1269011"/>
            <a:ext cx="209557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Question</a:t>
            </a:r>
          </a:p>
        </p:txBody>
      </p:sp>
      <p:sp>
        <p:nvSpPr>
          <p:cNvPr id="111" name="Shape 111"/>
          <p:cNvSpPr/>
          <p:nvPr/>
        </p:nvSpPr>
        <p:spPr>
          <a:xfrm>
            <a:off x="634027" y="3361682"/>
            <a:ext cx="11736743" cy="4228505"/>
          </a:xfrm>
          <a:prstGeom prst="rect">
            <a:avLst/>
          </a:prstGeom>
          <a:noFill/>
          <a:ln>
            <a:noFill/>
          </a:ln>
        </p:spPr>
        <p:txBody>
          <a:bodyPr lIns="50800" tIns="50800" rIns="50800" bIns="50800" anchor="t" anchorCtr="0">
            <a:noAutofit/>
          </a:bodyPr>
          <a:lstStyle/>
          <a:p>
            <a:pPr marL="571500" marR="0" lvl="0" indent="-571500" algn="l" rtl="0">
              <a:lnSpc>
                <a:spcPct val="100000"/>
              </a:lnSpc>
              <a:spcBef>
                <a:spcPts val="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ONE specific historical difference between Richards’s and Nunn and Qian’s interpretations. </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Richards’s interpretation.</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Nunn and Qian’s interpretation.</a:t>
            </a:r>
          </a:p>
        </p:txBody>
      </p:sp>
      <p:sp>
        <p:nvSpPr>
          <p:cNvPr id="112" name="Shape 112"/>
          <p:cNvSpPr/>
          <p:nvPr/>
        </p:nvSpPr>
        <p:spPr>
          <a:xfrm>
            <a:off x="635000" y="2545518"/>
            <a:ext cx="8583811"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Using the excerpts, answer parts a, b, and c</a:t>
            </a:r>
          </a:p>
        </p:txBody>
      </p:sp>
      <p:sp>
        <p:nvSpPr>
          <p:cNvPr id="113" name="Shape 113"/>
          <p:cNvSpPr/>
          <p:nvPr/>
        </p:nvSpPr>
        <p:spPr>
          <a:xfrm>
            <a:off x="532297" y="3224177"/>
            <a:ext cx="11432938" cy="1270001"/>
          </a:xfrm>
          <a:prstGeom prst="roundRect">
            <a:avLst>
              <a:gd name="adj" fmla="val 15000"/>
            </a:avLst>
          </a:prstGeom>
          <a:noFill/>
          <a:ln w="635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p:nvPr/>
        </p:nvSpPr>
        <p:spPr>
          <a:xfrm>
            <a:off x="635000" y="1269011"/>
            <a:ext cx="209557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Question</a:t>
            </a:r>
          </a:p>
        </p:txBody>
      </p:sp>
      <p:sp>
        <p:nvSpPr>
          <p:cNvPr id="119" name="Shape 119"/>
          <p:cNvSpPr/>
          <p:nvPr/>
        </p:nvSpPr>
        <p:spPr>
          <a:xfrm>
            <a:off x="634027" y="3361682"/>
            <a:ext cx="11736743" cy="4228505"/>
          </a:xfrm>
          <a:prstGeom prst="rect">
            <a:avLst/>
          </a:prstGeom>
          <a:noFill/>
          <a:ln>
            <a:noFill/>
          </a:ln>
        </p:spPr>
        <p:txBody>
          <a:bodyPr lIns="50800" tIns="50800" rIns="50800" bIns="50800" anchor="t" anchorCtr="0">
            <a:noAutofit/>
          </a:bodyPr>
          <a:lstStyle/>
          <a:p>
            <a:pPr marL="571500" marR="0" lvl="0" indent="-571500" algn="l" rtl="0">
              <a:lnSpc>
                <a:spcPct val="100000"/>
              </a:lnSpc>
              <a:spcBef>
                <a:spcPts val="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ONE specific historical difference between Richards’s and Nunn and Qian’s interpretations. </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Richards’s interpretation.</a:t>
            </a:r>
          </a:p>
          <a:p>
            <a:pPr marL="571500" marR="0" lvl="0" indent="-571500" algn="l" rtl="0">
              <a:lnSpc>
                <a:spcPct val="100000"/>
              </a:lnSpc>
              <a:spcBef>
                <a:spcPts val="1500"/>
              </a:spcBef>
              <a:spcAft>
                <a:spcPts val="0"/>
              </a:spcAft>
              <a:buClr>
                <a:srgbClr val="000000"/>
              </a:buClr>
              <a:buSzPct val="100000"/>
              <a:buFont typeface="Arial"/>
              <a:buAutoNum type="alphaLcParenR"/>
            </a:pPr>
            <a:r>
              <a:rPr lang="en-US" sz="3200" b="0" i="0" u="none" strike="noStrike" cap="none">
                <a:solidFill>
                  <a:srgbClr val="000000"/>
                </a:solidFill>
                <a:latin typeface="Arial"/>
                <a:ea typeface="Arial"/>
                <a:cs typeface="Arial"/>
                <a:sym typeface="Arial"/>
              </a:rPr>
              <a:t>Briefly explain how ONE specific historical event or development not explicitly mentioned in the excerpts could be used to support Nunn and Qian’s interpretation.</a:t>
            </a:r>
          </a:p>
        </p:txBody>
      </p:sp>
      <p:sp>
        <p:nvSpPr>
          <p:cNvPr id="120" name="Shape 120"/>
          <p:cNvSpPr/>
          <p:nvPr/>
        </p:nvSpPr>
        <p:spPr>
          <a:xfrm>
            <a:off x="635000" y="2545518"/>
            <a:ext cx="8583811"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Using the excerpts, answer parts a, b, and c</a:t>
            </a:r>
          </a:p>
        </p:txBody>
      </p:sp>
      <p:sp>
        <p:nvSpPr>
          <p:cNvPr id="121" name="Shape 121"/>
          <p:cNvSpPr/>
          <p:nvPr/>
        </p:nvSpPr>
        <p:spPr>
          <a:xfrm>
            <a:off x="532297" y="4456078"/>
            <a:ext cx="11432938" cy="1585817"/>
          </a:xfrm>
          <a:prstGeom prst="roundRect">
            <a:avLst>
              <a:gd name="adj" fmla="val 12013"/>
            </a:avLst>
          </a:prstGeom>
          <a:noFill/>
          <a:ln w="635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2272</Words>
  <Application>Microsoft Office PowerPoint</Application>
  <PresentationFormat>Custom</PresentationFormat>
  <Paragraphs>133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Helvetica</vt:lpstr>
      <vt:lpstr>Helvetica Neue</vt:lpstr>
      <vt:lpstr>Helvetica Light</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Kelsey Shea</dc:creator>
  <cp:lastModifiedBy>Kelsey Shea</cp:lastModifiedBy>
  <cp:revision>2</cp:revision>
  <dcterms:created xsi:type="dcterms:W3CDTF">2016-09-27T13:52:49Z</dcterms:created>
  <dcterms:modified xsi:type="dcterms:W3CDTF">2017-02-14T18:43:27Z</dcterms:modified>
</cp:coreProperties>
</file>