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3004800" cy="9753600"/>
  <p:notesSz cx="6858000" cy="9144000"/>
  <p:embeddedFontLst>
    <p:embeddedFont>
      <p:font typeface="Helvetica" panose="020B0604020202020204" pitchFamily="34" charset="0"/>
      <p:regular r:id="rId39"/>
      <p:bold r:id="rId40"/>
      <p:italic r:id="rId41"/>
      <p:boldItalic r:id="rId42"/>
    </p:embeddedFont>
    <p:embeddedFont>
      <p:font typeface="Helvetica Neue" panose="020B0604020202020204" charset="0"/>
      <p:regular r:id="rId43"/>
      <p:bold r:id="rId44"/>
      <p:italic r:id="rId45"/>
      <p:boldItalic r:id="rId4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78111E0-D506-4907-A198-8224420404DA}">
  <a:tblStyle styleId="{E78111E0-D506-4907-A198-8224420404DA}" styleName="Table_0">
    <a:wholeTbl>
      <a:tcTxStyle b="off" i="off">
        <a:font>
          <a:latin typeface="Helvetica Light"/>
          <a:ea typeface="Helvetica Light"/>
          <a:cs typeface="Helvetica Light"/>
        </a:font>
        <a:srgbClr val="000000"/>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solidFill>
        </a:fill>
      </a:tcStyle>
    </a:wholeTbl>
    <a:band2H>
      <a:tcTxStyle b="off" i="off"/>
      <a:tcStyle>
        <a:tcBdr/>
        <a:fill>
          <a:solidFill>
            <a:srgbClr val="E3E5E8"/>
          </a:solidFill>
        </a:fill>
      </a:tcStyle>
    </a:band2H>
    <a:firstCol>
      <a:tcTxStyle b="on" i="off">
        <a:font>
          <a:latin typeface="Helvetica"/>
          <a:ea typeface="Helvetica"/>
          <a:cs typeface="Helvetica"/>
        </a:font>
        <a:srgbClr val="FFFFFF"/>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398CCE"/>
          </a:solidFill>
        </a:fill>
      </a:tcStyle>
    </a:firstCol>
    <a:lastRow>
      <a:tcTxStyle b="off" i="off">
        <a:font>
          <a:latin typeface="Helvetica Light"/>
          <a:ea typeface="Helvetica Light"/>
          <a:cs typeface="Helvetica Light"/>
        </a:font>
        <a:srgbClr val="000000"/>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rgbClr val="3797C6"/>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solidFill>
        </a:fill>
      </a:tcStyle>
    </a:lastRow>
    <a:firstRow>
      <a:tcTxStyle b="on" i="off">
        <a:font>
          <a:latin typeface="Helvetica"/>
          <a:ea typeface="Helvetica"/>
          <a:cs typeface="Helvetica"/>
        </a:font>
        <a:srgbClr val="FFFFFF"/>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1344" y="4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2.fntdata"/><Relationship Id="rId45"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5.fntdata"/><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lstStyle>
            <a:lvl1pPr marL="0" marR="0" lvl="0" indent="0" algn="l" rtl="0">
              <a:spcBef>
                <a:spcPts val="500"/>
              </a:spcBef>
              <a:buNone/>
              <a:defRPr sz="2000" b="0" i="0" u="none" strike="noStrike" cap="none">
                <a:latin typeface="Arial"/>
                <a:ea typeface="Arial"/>
                <a:cs typeface="Arial"/>
                <a:sym typeface="Arial"/>
              </a:defRPr>
            </a:lvl1pPr>
            <a:lvl2pPr marL="457200" marR="0" lvl="1" indent="228600" algn="l" rtl="0">
              <a:spcBef>
                <a:spcPts val="500"/>
              </a:spcBef>
              <a:buNone/>
              <a:defRPr sz="2000" b="0" i="0" u="none" strike="noStrike" cap="none">
                <a:latin typeface="Arial"/>
                <a:ea typeface="Arial"/>
                <a:cs typeface="Arial"/>
                <a:sym typeface="Arial"/>
              </a:defRPr>
            </a:lvl2pPr>
            <a:lvl3pPr marL="914400" marR="0" lvl="2" indent="457200" algn="l" rtl="0">
              <a:spcBef>
                <a:spcPts val="500"/>
              </a:spcBef>
              <a:buNone/>
              <a:defRPr sz="2000" b="0" i="0" u="none" strike="noStrike" cap="none">
                <a:latin typeface="Arial"/>
                <a:ea typeface="Arial"/>
                <a:cs typeface="Arial"/>
                <a:sym typeface="Arial"/>
              </a:defRPr>
            </a:lvl3pPr>
            <a:lvl4pPr marL="1371600" marR="0" lvl="3" indent="685800" algn="l" rtl="0">
              <a:spcBef>
                <a:spcPts val="500"/>
              </a:spcBef>
              <a:buNone/>
              <a:defRPr sz="2000" b="0" i="0" u="none" strike="noStrike" cap="none">
                <a:latin typeface="Arial"/>
                <a:ea typeface="Arial"/>
                <a:cs typeface="Arial"/>
                <a:sym typeface="Arial"/>
              </a:defRPr>
            </a:lvl4pPr>
            <a:lvl5pPr marL="1828800" marR="0" lvl="4" indent="914400" algn="l" rtl="0">
              <a:spcBef>
                <a:spcPts val="500"/>
              </a:spcBef>
              <a:buNone/>
              <a:defRPr sz="2000" b="0" i="0" u="none" strike="noStrike" cap="none">
                <a:latin typeface="Arial"/>
                <a:ea typeface="Arial"/>
                <a:cs typeface="Arial"/>
                <a:sym typeface="Arial"/>
              </a:defRPr>
            </a:lvl5pPr>
            <a:lvl6pPr marL="2286000" marR="0" lvl="5" indent="1143000" algn="l" rtl="0">
              <a:spcBef>
                <a:spcPts val="500"/>
              </a:spcBef>
              <a:buNone/>
              <a:defRPr sz="2000" b="0" i="0" u="none" strike="noStrike" cap="none">
                <a:latin typeface="Arial"/>
                <a:ea typeface="Arial"/>
                <a:cs typeface="Arial"/>
                <a:sym typeface="Arial"/>
              </a:defRPr>
            </a:lvl6pPr>
            <a:lvl7pPr marL="2743200" marR="0" lvl="6" indent="1371600" algn="l" rtl="0">
              <a:spcBef>
                <a:spcPts val="500"/>
              </a:spcBef>
              <a:buNone/>
              <a:defRPr sz="2000" b="0" i="0" u="none" strike="noStrike" cap="none">
                <a:latin typeface="Arial"/>
                <a:ea typeface="Arial"/>
                <a:cs typeface="Arial"/>
                <a:sym typeface="Arial"/>
              </a:defRPr>
            </a:lvl7pPr>
            <a:lvl8pPr marL="3200400" marR="0" lvl="7" indent="1600200" algn="l" rtl="0">
              <a:spcBef>
                <a:spcPts val="500"/>
              </a:spcBef>
              <a:buNone/>
              <a:defRPr sz="2000" b="0" i="0" u="none" strike="noStrike" cap="none">
                <a:latin typeface="Arial"/>
                <a:ea typeface="Arial"/>
                <a:cs typeface="Arial"/>
                <a:sym typeface="Arial"/>
              </a:defRPr>
            </a:lvl8pPr>
            <a:lvl9pPr marL="3657600" marR="0" lvl="8" indent="1828800" algn="l" rtl="0">
              <a:spcBef>
                <a:spcPts val="500"/>
              </a:spcBef>
              <a:buNone/>
              <a:defRPr sz="2000" b="0" i="0" u="none" strike="noStrike" cap="none">
                <a:latin typeface="Arial"/>
                <a:ea typeface="Arial"/>
                <a:cs typeface="Arial"/>
                <a:sym typeface="Arial"/>
              </a:defRPr>
            </a:lvl9pPr>
          </a:lstStyle>
          <a:p>
            <a:endParaRPr/>
          </a:p>
        </p:txBody>
      </p:sp>
    </p:spTree>
    <p:extLst>
      <p:ext uri="{BB962C8B-B14F-4D97-AF65-F5344CB8AC3E}">
        <p14:creationId xmlns:p14="http://schemas.microsoft.com/office/powerpoint/2010/main" val="289151406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3208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5772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6" name="Shape 24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Describe, analyze, and evaluate different ways historians divide history into discrete and definable periods. </a:t>
            </a:r>
          </a:p>
          <a:p>
            <a:pPr marL="246944" marR="0" lvl="0" indent="-246944" algn="l" rtl="0">
              <a:spcBef>
                <a:spcPts val="500"/>
              </a:spcBef>
              <a:spcAft>
                <a:spcPts val="0"/>
              </a:spcAft>
              <a:buSzPct val="75000"/>
              <a:buFont typeface="Arial"/>
              <a:buChar char="-"/>
            </a:pPr>
            <a:r>
              <a:rPr lang="en-US" sz="2000" b="0" i="0" u="none" strike="noStrike" cap="none">
                <a:latin typeface="Arial"/>
                <a:ea typeface="Arial"/>
                <a:cs typeface="Arial"/>
                <a:sym typeface="Arial"/>
              </a:rPr>
              <a:t>Evaluate the merits of the turning points used to define the beginning and end of a period.</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Recognize that designated turning points might attribute a higher value to one narrative, region, or group than to another.</a:t>
            </a:r>
          </a:p>
        </p:txBody>
      </p:sp>
    </p:spTree>
    <p:extLst>
      <p:ext uri="{BB962C8B-B14F-4D97-AF65-F5344CB8AC3E}">
        <p14:creationId xmlns:p14="http://schemas.microsoft.com/office/powerpoint/2010/main" val="21916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8491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341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5740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6678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6294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38" name="Shape 3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8431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6948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Shape 357"/>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58" name="Shape 3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7106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2115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67" name="Shape 3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4022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78" name="Shape 37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a:latin typeface="Arial"/>
                <a:ea typeface="Arial"/>
                <a:cs typeface="Arial"/>
                <a:sym typeface="Arial"/>
              </a:rPr>
              <a:t>Students must </a:t>
            </a:r>
            <a:r>
              <a:rPr lang="en-US" sz="2000" b="1" i="0" u="none" strike="noStrike" cap="none">
                <a:latin typeface="Arial"/>
                <a:ea typeface="Arial"/>
                <a:cs typeface="Arial"/>
                <a:sym typeface="Arial"/>
              </a:rPr>
              <a:t>T</a:t>
            </a:r>
            <a:r>
              <a:rPr lang="en-US" sz="2000" b="0" i="0" u="none" strike="noStrike" cap="none">
                <a:latin typeface="Arial"/>
                <a:ea typeface="Arial"/>
                <a:cs typeface="Arial"/>
                <a:sym typeface="Arial"/>
              </a:rPr>
              <a:t>ake </a:t>
            </a:r>
            <a:r>
              <a:rPr lang="en-US" sz="2000" b="1" i="0" u="none" strike="noStrike" cap="none">
                <a:latin typeface="Arial"/>
                <a:ea typeface="Arial"/>
                <a:cs typeface="Arial"/>
                <a:sym typeface="Arial"/>
              </a:rPr>
              <a:t>A</a:t>
            </a:r>
            <a:r>
              <a:rPr lang="en-US" sz="2000" b="0" i="0" u="none" strike="noStrike" cap="none">
                <a:latin typeface="Arial"/>
                <a:ea typeface="Arial"/>
                <a:cs typeface="Arial"/>
                <a:sym typeface="Arial"/>
              </a:rPr>
              <a:t> </a:t>
            </a:r>
            <a:r>
              <a:rPr lang="en-US" sz="2000" b="1" i="0" u="none" strike="noStrike" cap="none">
                <a:latin typeface="Arial"/>
                <a:ea typeface="Arial"/>
                <a:cs typeface="Arial"/>
                <a:sym typeface="Arial"/>
              </a:rPr>
              <a:t>P</a:t>
            </a:r>
            <a:r>
              <a:rPr lang="en-US" sz="2000" b="0" i="0" u="none" strike="noStrike" cap="none">
                <a:latin typeface="Arial"/>
                <a:ea typeface="Arial"/>
                <a:cs typeface="Arial"/>
                <a:sym typeface="Arial"/>
              </a:rPr>
              <a:t>osition (</a:t>
            </a:r>
            <a:r>
              <a:rPr lang="en-US" sz="2000" b="1" i="0" u="none" strike="noStrike" cap="none">
                <a:latin typeface="Arial"/>
                <a:ea typeface="Arial"/>
                <a:cs typeface="Arial"/>
                <a:sym typeface="Arial"/>
              </a:rPr>
              <a:t>TAP</a:t>
            </a:r>
            <a:r>
              <a:rPr lang="en-US" sz="2000" b="0" i="0" u="none" strike="noStrike" cap="none">
                <a:latin typeface="Arial"/>
                <a:ea typeface="Arial"/>
                <a:cs typeface="Arial"/>
                <a:sym typeface="Arial"/>
              </a:rPr>
              <a:t>)</a:t>
            </a:r>
          </a:p>
        </p:txBody>
      </p:sp>
    </p:spTree>
    <p:extLst>
      <p:ext uri="{BB962C8B-B14F-4D97-AF65-F5344CB8AC3E}">
        <p14:creationId xmlns:p14="http://schemas.microsoft.com/office/powerpoint/2010/main" val="3358625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90" name="Shape 3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8686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Shape 397"/>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398" name="Shape 3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6760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406" name="Shape 4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9548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Shape 4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8" name="Shape 43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Give students time to write a thesis statement.</a:t>
            </a:r>
          </a:p>
          <a:p>
            <a:pPr marL="246944" marR="0" lvl="0" indent="-246944" algn="l" rtl="0">
              <a:spcBef>
                <a:spcPts val="500"/>
              </a:spcBef>
              <a:spcAft>
                <a:spcPts val="0"/>
              </a:spcAft>
              <a:buSzPct val="75000"/>
              <a:buFont typeface="Arial"/>
              <a:buChar char="-"/>
            </a:pPr>
            <a:r>
              <a:rPr lang="en-US" sz="2000" b="0" i="0" u="none" strike="noStrike" cap="none">
                <a:latin typeface="Arial"/>
                <a:ea typeface="Arial"/>
                <a:cs typeface="Arial"/>
                <a:sym typeface="Arial"/>
              </a:rPr>
              <a:t>If there is time, have them share with a partner.</a:t>
            </a:r>
          </a:p>
          <a:p>
            <a:pPr marL="246944" marR="0" lvl="0" indent="-246944" algn="l" rtl="0">
              <a:spcBef>
                <a:spcPts val="500"/>
              </a:spcBef>
              <a:spcAft>
                <a:spcPts val="0"/>
              </a:spcAft>
              <a:buSzPct val="75000"/>
              <a:buFont typeface="Arial"/>
              <a:buChar char="-"/>
            </a:pPr>
            <a:r>
              <a:rPr lang="en-US" sz="2000" b="0" i="0" u="none" strike="noStrike" cap="none">
                <a:latin typeface="Arial"/>
                <a:ea typeface="Arial"/>
                <a:cs typeface="Arial"/>
                <a:sym typeface="Arial"/>
              </a:rPr>
              <a:t>Explain that a thesis should let the reader know where you are going, but not give away all the information.</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The following slides will show examples of statements that give too little, too much, and just enough.</a:t>
            </a:r>
          </a:p>
        </p:txBody>
      </p:sp>
    </p:spTree>
    <p:extLst>
      <p:ext uri="{BB962C8B-B14F-4D97-AF65-F5344CB8AC3E}">
        <p14:creationId xmlns:p14="http://schemas.microsoft.com/office/powerpoint/2010/main" val="22315271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Shape 4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72" name="Shape 47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This one has a thesis, but it is too general. It could go in many different directions.</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Note that students should identify their thesis by writing “(thesis)” after the thesis statement.</a:t>
            </a:r>
          </a:p>
        </p:txBody>
      </p:sp>
    </p:spTree>
    <p:extLst>
      <p:ext uri="{BB962C8B-B14F-4D97-AF65-F5344CB8AC3E}">
        <p14:creationId xmlns:p14="http://schemas.microsoft.com/office/powerpoint/2010/main" val="1336775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Shape 4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79" name="Shape 47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This has a reasonably strong thesis, and it clearly lays out the main points.</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However, it goes overboard with detail in the introduction. It would soak up too much time, and it develops detail that should be discussed in the body.</a:t>
            </a:r>
          </a:p>
        </p:txBody>
      </p:sp>
    </p:spTree>
    <p:extLst>
      <p:ext uri="{BB962C8B-B14F-4D97-AF65-F5344CB8AC3E}">
        <p14:creationId xmlns:p14="http://schemas.microsoft.com/office/powerpoint/2010/main" val="40959942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Shape 4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86" name="Shape 48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This one has a fairly good balance.</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It has a clear thesis, and it introduces the main points clearly.</a:t>
            </a:r>
          </a:p>
        </p:txBody>
      </p:sp>
    </p:spTree>
    <p:extLst>
      <p:ext uri="{BB962C8B-B14F-4D97-AF65-F5344CB8AC3E}">
        <p14:creationId xmlns:p14="http://schemas.microsoft.com/office/powerpoint/2010/main" val="2908801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95" name="Shape 49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Do this activity in class or assign as homework. This is Question 1 on the </a:t>
            </a:r>
            <a:r>
              <a:rPr lang="en-US" sz="2000" b="0" i="1" u="none" strike="noStrike" cap="none">
                <a:latin typeface="Arial"/>
                <a:ea typeface="Arial"/>
                <a:cs typeface="Arial"/>
                <a:sym typeface="Arial"/>
              </a:rPr>
              <a:t>LEQ Practice</a:t>
            </a:r>
            <a:r>
              <a:rPr lang="en-US" sz="2000" b="0" i="0" u="none" strike="noStrike" cap="none">
                <a:latin typeface="Arial"/>
                <a:ea typeface="Arial"/>
                <a:cs typeface="Arial"/>
                <a:sym typeface="Arial"/>
              </a:rPr>
              <a:t> handout.</a:t>
            </a:r>
          </a:p>
          <a:p>
            <a:pPr marL="246944" marR="0" lvl="0" indent="-246944" algn="l" rtl="0">
              <a:spcBef>
                <a:spcPts val="500"/>
              </a:spcBef>
              <a:spcAft>
                <a:spcPts val="0"/>
              </a:spcAft>
              <a:buSzPct val="75000"/>
              <a:buFont typeface="Arial"/>
              <a:buChar char="-"/>
            </a:pPr>
            <a:r>
              <a:rPr lang="en-US" sz="2000" b="0" i="0" u="none" strike="noStrike" cap="none">
                <a:latin typeface="Arial"/>
                <a:ea typeface="Arial"/>
                <a:cs typeface="Arial"/>
                <a:sym typeface="Arial"/>
              </a:rPr>
              <a:t>Debrief as a class using the teacher guide for the handout.</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Also assign as homework the handout </a:t>
            </a:r>
            <a:r>
              <a:rPr lang="en-US" sz="2000" b="0" i="1" u="none" strike="noStrike" cap="none">
                <a:latin typeface="Arial"/>
                <a:ea typeface="Arial"/>
                <a:cs typeface="Arial"/>
                <a:sym typeface="Arial"/>
              </a:rPr>
              <a:t>Understanding the Long Essay</a:t>
            </a:r>
            <a:r>
              <a:rPr lang="en-US" sz="2000" b="0" i="0" u="none" strike="noStrike" cap="none">
                <a:latin typeface="Arial"/>
                <a:ea typeface="Arial"/>
                <a:cs typeface="Arial"/>
                <a:sym typeface="Arial"/>
              </a:rPr>
              <a:t>.</a:t>
            </a:r>
          </a:p>
        </p:txBody>
      </p:sp>
    </p:spTree>
    <p:extLst>
      <p:ext uri="{BB962C8B-B14F-4D97-AF65-F5344CB8AC3E}">
        <p14:creationId xmlns:p14="http://schemas.microsoft.com/office/powerpoint/2010/main" val="1942326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53401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Shape 503"/>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504" name="Shape 5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43120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511" name="Shape 5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79100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Shape 5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18" name="Shape 51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Pause to have students do the worksheet </a:t>
            </a:r>
            <a:r>
              <a:rPr lang="en-US" sz="2000" b="0" i="1" u="none" strike="noStrike" cap="none">
                <a:latin typeface="Arial"/>
                <a:ea typeface="Arial"/>
                <a:cs typeface="Arial"/>
                <a:sym typeface="Arial"/>
              </a:rPr>
              <a:t>Understanding the Long Essay</a:t>
            </a:r>
            <a:r>
              <a:rPr lang="en-US" sz="2000" b="0" i="0" u="none" strike="noStrike" cap="none">
                <a:latin typeface="Arial"/>
                <a:ea typeface="Arial"/>
                <a:cs typeface="Arial"/>
                <a:sym typeface="Arial"/>
              </a:rPr>
              <a:t>.</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Debrief the answers.</a:t>
            </a:r>
          </a:p>
        </p:txBody>
      </p:sp>
    </p:spTree>
    <p:extLst>
      <p:ext uri="{BB962C8B-B14F-4D97-AF65-F5344CB8AC3E}">
        <p14:creationId xmlns:p14="http://schemas.microsoft.com/office/powerpoint/2010/main" val="256917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Shape 5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25" name="Shape 52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1" u="none" strike="noStrike" cap="none">
                <a:latin typeface="Arial"/>
                <a:ea typeface="Arial"/>
                <a:cs typeface="Arial"/>
                <a:sym typeface="Arial"/>
              </a:rPr>
              <a:t>Watergate</a:t>
            </a:r>
            <a:r>
              <a:rPr lang="en-US" sz="2000" b="0" i="0" u="none" strike="noStrike" cap="none">
                <a:latin typeface="Arial"/>
                <a:ea typeface="Arial"/>
                <a:cs typeface="Arial"/>
                <a:sym typeface="Arial"/>
              </a:rPr>
              <a:t> refers to an era, but one that is not similar (e.g., it reflects an abuse of rights and loss of trust in American values rather than an establishment of rights and a development of American values)</a:t>
            </a:r>
          </a:p>
          <a:p>
            <a:pPr marL="246944" marR="0" lvl="0" indent="-246944" algn="l" rtl="0">
              <a:spcBef>
                <a:spcPts val="500"/>
              </a:spcBef>
              <a:spcAft>
                <a:spcPts val="0"/>
              </a:spcAft>
              <a:buSzPct val="75000"/>
              <a:buFont typeface="Arial"/>
              <a:buChar char="-"/>
            </a:pPr>
            <a:r>
              <a:rPr lang="en-US" sz="2000" b="0" i="1" u="none" strike="noStrike" cap="none">
                <a:latin typeface="Arial"/>
                <a:ea typeface="Arial"/>
                <a:cs typeface="Arial"/>
                <a:sym typeface="Arial"/>
              </a:rPr>
              <a:t>Civil War</a:t>
            </a:r>
            <a:r>
              <a:rPr lang="en-US" sz="2000" b="0" i="0" u="none" strike="noStrike" cap="none">
                <a:latin typeface="Arial"/>
                <a:ea typeface="Arial"/>
                <a:cs typeface="Arial"/>
                <a:sym typeface="Arial"/>
              </a:rPr>
              <a:t> refers to a similar period (e.g., it involved a war, and it included a battle to secure rights and freedoms)</a:t>
            </a:r>
          </a:p>
          <a:p>
            <a:pPr marL="246944" marR="0" lvl="0" indent="-246944" algn="l" rtl="0">
              <a:spcBef>
                <a:spcPts val="500"/>
              </a:spcBef>
              <a:spcAft>
                <a:spcPts val="0"/>
              </a:spcAft>
              <a:buSzPct val="75000"/>
              <a:buFont typeface="Arial"/>
              <a:buChar char="-"/>
            </a:pPr>
            <a:r>
              <a:rPr lang="en-US" sz="2000" b="0" i="1" u="none" strike="noStrike" cap="none">
                <a:latin typeface="Arial"/>
                <a:ea typeface="Arial"/>
                <a:cs typeface="Arial"/>
                <a:sym typeface="Arial"/>
              </a:rPr>
              <a:t>American West</a:t>
            </a:r>
            <a:r>
              <a:rPr lang="en-US" sz="2000" b="0" i="0" u="none" strike="noStrike" cap="none">
                <a:latin typeface="Arial"/>
                <a:ea typeface="Arial"/>
                <a:cs typeface="Arial"/>
                <a:sym typeface="Arial"/>
              </a:rPr>
              <a:t> refers to a geographical area that has no strong connection (e.g., Americans’ seizure and development of the area violated some of the principals that inspired the American Revolution)</a:t>
            </a:r>
          </a:p>
          <a:p>
            <a:pPr marL="246944" marR="0" lvl="0" indent="-246944" algn="l" rtl="0">
              <a:spcBef>
                <a:spcPts val="500"/>
              </a:spcBef>
              <a:spcAft>
                <a:spcPts val="0"/>
              </a:spcAft>
              <a:buSzPct val="75000"/>
              <a:buFont typeface="Arial"/>
              <a:buChar char="-"/>
            </a:pPr>
            <a:r>
              <a:rPr lang="en-US" sz="2000" b="0" i="1" u="none" strike="noStrike" cap="none">
                <a:latin typeface="Arial"/>
                <a:ea typeface="Arial"/>
                <a:cs typeface="Arial"/>
                <a:sym typeface="Arial"/>
              </a:rPr>
              <a:t>Declaration of Sentiments</a:t>
            </a:r>
            <a:r>
              <a:rPr lang="en-US" sz="2000" b="0" i="0" u="none" strike="noStrike" cap="none">
                <a:latin typeface="Arial"/>
                <a:ea typeface="Arial"/>
                <a:cs typeface="Arial"/>
                <a:sym typeface="Arial"/>
              </a:rPr>
              <a:t> refers to a similar context (e.g., an oppressed group—women—makes known the self-evident rights they were not enjoying; the document directly borrowed language from the Declaration of Independence)</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Note that students should identify the synthesis by writing “(synthesis)” after the segment.</a:t>
            </a:r>
          </a:p>
        </p:txBody>
      </p:sp>
    </p:spTree>
    <p:extLst>
      <p:ext uri="{BB962C8B-B14F-4D97-AF65-F5344CB8AC3E}">
        <p14:creationId xmlns:p14="http://schemas.microsoft.com/office/powerpoint/2010/main" val="862929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Shape 5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44" name="Shape 54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a:latin typeface="Arial"/>
                <a:ea typeface="Arial"/>
                <a:cs typeface="Arial"/>
                <a:sym typeface="Arial"/>
              </a:rPr>
              <a:t>You’ve got to read the textbook and take notes</a:t>
            </a:r>
          </a:p>
        </p:txBody>
      </p:sp>
    </p:spTree>
    <p:extLst>
      <p:ext uri="{BB962C8B-B14F-4D97-AF65-F5344CB8AC3E}">
        <p14:creationId xmlns:p14="http://schemas.microsoft.com/office/powerpoint/2010/main" val="28949659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Shape 56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569" name="Shape 5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9662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Shape 5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76" name="Shape 57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This is Question 2 on the </a:t>
            </a:r>
            <a:r>
              <a:rPr lang="en-US" sz="2000" b="0" i="1" u="none" strike="noStrike" cap="none">
                <a:latin typeface="Arial"/>
                <a:ea typeface="Arial"/>
                <a:cs typeface="Arial"/>
                <a:sym typeface="Arial"/>
              </a:rPr>
              <a:t>LEQ Practice </a:t>
            </a:r>
            <a:r>
              <a:rPr lang="en-US" sz="2000" b="0" i="0" u="none" strike="noStrike" cap="none">
                <a:latin typeface="Arial"/>
                <a:ea typeface="Arial"/>
                <a:cs typeface="Arial"/>
                <a:sym typeface="Arial"/>
              </a:rPr>
              <a:t>handout.</a:t>
            </a:r>
          </a:p>
          <a:p>
            <a:pPr marL="246944" marR="0" lvl="0" indent="-246944" algn="l" rtl="0">
              <a:spcBef>
                <a:spcPts val="500"/>
              </a:spcBef>
              <a:spcAft>
                <a:spcPts val="0"/>
              </a:spcAft>
              <a:buSzPct val="75000"/>
              <a:buFont typeface="Arial"/>
              <a:buChar char="-"/>
            </a:pPr>
            <a:r>
              <a:rPr lang="en-US" sz="2000" b="0" i="0" u="none" strike="noStrike" cap="none">
                <a:latin typeface="Arial"/>
                <a:ea typeface="Arial"/>
                <a:cs typeface="Arial"/>
                <a:sym typeface="Arial"/>
              </a:rPr>
              <a:t>Do this activity as homework.</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Grade and give comments using the teacher guide for the handout.</a:t>
            </a:r>
          </a:p>
        </p:txBody>
      </p:sp>
    </p:spTree>
    <p:extLst>
      <p:ext uri="{BB962C8B-B14F-4D97-AF65-F5344CB8AC3E}">
        <p14:creationId xmlns:p14="http://schemas.microsoft.com/office/powerpoint/2010/main" val="1358521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2" name="Shape 8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a:latin typeface="Arial"/>
                <a:ea typeface="Arial"/>
                <a:cs typeface="Arial"/>
                <a:sym typeface="Arial"/>
              </a:rPr>
              <a:t>The LEQ prompt will deal with one of four historical thinking skills (HTS)</a:t>
            </a:r>
          </a:p>
        </p:txBody>
      </p:sp>
    </p:spTree>
    <p:extLst>
      <p:ext uri="{BB962C8B-B14F-4D97-AF65-F5344CB8AC3E}">
        <p14:creationId xmlns:p14="http://schemas.microsoft.com/office/powerpoint/2010/main" val="3216927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9" name="Shape 8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Identify, analyze, and evaluate the relationships among historical causes and effects, distinguishing between those that are long term and proximate.</a:t>
            </a:r>
          </a:p>
          <a:p>
            <a:pPr marL="246944" marR="0" lvl="0" indent="-246944" algn="l" rtl="0">
              <a:spcBef>
                <a:spcPts val="500"/>
              </a:spcBef>
              <a:spcAft>
                <a:spcPts val="0"/>
              </a:spcAft>
              <a:buSzPct val="75000"/>
              <a:buFont typeface="Arial"/>
              <a:buChar char="-"/>
            </a:pPr>
            <a:r>
              <a:rPr lang="en-US" sz="2000" b="0" i="0" u="none" strike="noStrike" cap="none">
                <a:latin typeface="Arial"/>
                <a:ea typeface="Arial"/>
                <a:cs typeface="Arial"/>
                <a:sym typeface="Arial"/>
              </a:rPr>
              <a:t>Distinguish between causation and correlation.</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Recognize contingency, the way that historical events result from a complex variety of factors.</a:t>
            </a:r>
          </a:p>
        </p:txBody>
      </p:sp>
    </p:spTree>
    <p:extLst>
      <p:ext uri="{BB962C8B-B14F-4D97-AF65-F5344CB8AC3E}">
        <p14:creationId xmlns:p14="http://schemas.microsoft.com/office/powerpoint/2010/main" val="2042836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65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6" name="Shape 12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Recognize, analyze, and evaluate the dynamics of historical continuity and change over periods of time of varying length.</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Relate these patterns to larger historical processes or themes. </a:t>
            </a:r>
          </a:p>
        </p:txBody>
      </p:sp>
    </p:spTree>
    <p:extLst>
      <p:ext uri="{BB962C8B-B14F-4D97-AF65-F5344CB8AC3E}">
        <p14:creationId xmlns:p14="http://schemas.microsoft.com/office/powerpoint/2010/main" val="2889402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8884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8" name="Shape 18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246944" marR="0" lvl="0" indent="-246944" algn="l" rtl="0">
              <a:spcBef>
                <a:spcPts val="0"/>
              </a:spcBef>
              <a:spcAft>
                <a:spcPts val="0"/>
              </a:spcAft>
              <a:buSzPct val="75000"/>
              <a:buFont typeface="Arial"/>
              <a:buChar char="-"/>
            </a:pPr>
            <a:r>
              <a:rPr lang="en-US" sz="2000" b="0" i="0" u="none" strike="noStrike" cap="none">
                <a:latin typeface="Arial"/>
                <a:ea typeface="Arial"/>
                <a:cs typeface="Arial"/>
                <a:sym typeface="Arial"/>
              </a:rPr>
              <a:t>Identify, compare, and evaluate multiple perspectives on a given historical event in order to draw conclusions about that event.</a:t>
            </a:r>
          </a:p>
          <a:p>
            <a:pPr marL="246944" marR="0" lvl="0" indent="-246944" algn="l" rtl="0">
              <a:spcBef>
                <a:spcPts val="500"/>
              </a:spcBef>
              <a:buSzPct val="75000"/>
              <a:buFont typeface="Arial"/>
              <a:buChar char="-"/>
            </a:pPr>
            <a:r>
              <a:rPr lang="en-US" sz="2000" b="0" i="0" u="none" strike="noStrike" cap="none">
                <a:latin typeface="Arial"/>
                <a:ea typeface="Arial"/>
                <a:cs typeface="Arial"/>
                <a:sym typeface="Arial"/>
              </a:rPr>
              <a:t>Compare and evaluate multiple historical developments within one society, one or more developments across or between different societies, and in various chronological and geographical contexts.</a:t>
            </a:r>
          </a:p>
        </p:txBody>
      </p:sp>
    </p:spTree>
    <p:extLst>
      <p:ext uri="{BB962C8B-B14F-4D97-AF65-F5344CB8AC3E}">
        <p14:creationId xmlns:p14="http://schemas.microsoft.com/office/powerpoint/2010/main" val="271531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p:spTree>
      <p:nvGrpSpPr>
        <p:cNvPr id="1" name="Shape 9"/>
        <p:cNvGrpSpPr/>
        <p:nvPr/>
      </p:nvGrpSpPr>
      <p:grpSpPr>
        <a:xfrm>
          <a:off x="0" y="0"/>
          <a:ext cx="0" cy="0"/>
          <a:chOff x="0" y="0"/>
          <a:chExt cx="0" cy="0"/>
        </a:xfrm>
      </p:grpSpPr>
      <p:sp>
        <p:nvSpPr>
          <p:cNvPr id="10" name="Shape 10"/>
          <p:cNvSpPr/>
          <p:nvPr/>
        </p:nvSpPr>
        <p:spPr>
          <a:xfrm>
            <a:off x="254000" y="248610"/>
            <a:ext cx="4013131" cy="459513"/>
          </a:xfrm>
          <a:prstGeom prst="rect">
            <a:avLst/>
          </a:prstGeom>
          <a:solidFill>
            <a:srgbClr val="AADAF9"/>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144D85"/>
              </a:buClr>
              <a:buSzPct val="25000"/>
              <a:buFont typeface="Arial"/>
              <a:buNone/>
            </a:pPr>
            <a:r>
              <a:rPr lang="en-US" sz="2500" b="1" i="0" u="none" strike="noStrike" cap="none">
                <a:solidFill>
                  <a:srgbClr val="144D85"/>
                </a:solidFill>
                <a:latin typeface="Arial"/>
                <a:ea typeface="Arial"/>
                <a:cs typeface="Arial"/>
                <a:sym typeface="Arial"/>
              </a:rPr>
              <a:t>The Long Essay Question</a:t>
            </a:r>
          </a:p>
        </p:txBody>
      </p:sp>
      <p:cxnSp>
        <p:nvCxnSpPr>
          <p:cNvPr id="11" name="Shape 11"/>
          <p:cNvCxnSpPr/>
          <p:nvPr/>
        </p:nvCxnSpPr>
        <p:spPr>
          <a:xfrm>
            <a:off x="363204" y="8640667"/>
            <a:ext cx="12278391" cy="0"/>
          </a:xfrm>
          <a:prstGeom prst="straightConnector1">
            <a:avLst/>
          </a:prstGeom>
          <a:noFill/>
          <a:ln w="63500" cap="flat" cmpd="sng">
            <a:solidFill>
              <a:srgbClr val="21A87E"/>
            </a:solidFill>
            <a:prstDash val="solid"/>
            <a:miter/>
            <a:headEnd type="none" w="med" len="med"/>
            <a:tailEnd type="none" w="med" len="med"/>
          </a:ln>
        </p:spPr>
      </p:cxnSp>
      <p:sp>
        <p:nvSpPr>
          <p:cNvPr id="12" name="Shape 12"/>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Photo - 3 Up">
    <p:spTree>
      <p:nvGrpSpPr>
        <p:cNvPr id="1" name="Shape 45"/>
        <p:cNvGrpSpPr/>
        <p:nvPr/>
      </p:nvGrpSpPr>
      <p:grpSpPr>
        <a:xfrm>
          <a:off x="0" y="0"/>
          <a:ext cx="0" cy="0"/>
          <a:chOff x="0" y="0"/>
          <a:chExt cx="0" cy="0"/>
        </a:xfrm>
      </p:grpSpPr>
      <p:sp>
        <p:nvSpPr>
          <p:cNvPr id="46" name="Shape 46"/>
          <p:cNvSpPr>
            <a:spLocks noGrp="1"/>
          </p:cNvSpPr>
          <p:nvPr>
            <p:ph type="pic" idx="2"/>
          </p:nvPr>
        </p:nvSpPr>
        <p:spPr>
          <a:xfrm>
            <a:off x="6718300" y="5092700"/>
            <a:ext cx="5333999" cy="3771900"/>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47" name="Shape 47"/>
          <p:cNvSpPr>
            <a:spLocks noGrp="1"/>
          </p:cNvSpPr>
          <p:nvPr>
            <p:ph type="pic" idx="3"/>
          </p:nvPr>
        </p:nvSpPr>
        <p:spPr>
          <a:xfrm>
            <a:off x="6724517" y="889000"/>
            <a:ext cx="5334001" cy="3771900"/>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48" name="Shape 48"/>
          <p:cNvSpPr>
            <a:spLocks noGrp="1"/>
          </p:cNvSpPr>
          <p:nvPr>
            <p:ph type="pic" idx="4"/>
          </p:nvPr>
        </p:nvSpPr>
        <p:spPr>
          <a:xfrm>
            <a:off x="952500" y="889000"/>
            <a:ext cx="5333999" cy="7975600"/>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Quote">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1270000" y="6362700"/>
            <a:ext cx="10464800" cy="469899"/>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000000"/>
              </a:buClr>
              <a:buFont typeface="Helvetica Neue"/>
              <a:buNone/>
              <a:defRPr sz="2400" b="0" i="0" u="none" strike="noStrike" cap="none">
                <a:solidFill>
                  <a:srgbClr val="000000"/>
                </a:solidFill>
                <a:latin typeface="Helvetica Neue"/>
                <a:ea typeface="Helvetica Neue"/>
                <a:cs typeface="Helvetica Neue"/>
                <a:sym typeface="Helvetica Neue"/>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52" name="Shape 52"/>
          <p:cNvSpPr txBox="1">
            <a:spLocks noGrp="1"/>
          </p:cNvSpPr>
          <p:nvPr>
            <p:ph type="body" idx="2"/>
          </p:nvPr>
        </p:nvSpPr>
        <p:spPr>
          <a:xfrm>
            <a:off x="1270000" y="4267200"/>
            <a:ext cx="10464800" cy="6857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3800" b="0" i="0" u="none" strike="noStrike" cap="none">
                <a:solidFill>
                  <a:srgbClr val="000000"/>
                </a:solidFill>
                <a:latin typeface="Helvetica Neue"/>
                <a:ea typeface="Helvetica Neue"/>
                <a:cs typeface="Helvetica Neue"/>
                <a:sym typeface="Helvetica Neue"/>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Photo">
    <p:spTree>
      <p:nvGrpSpPr>
        <p:cNvPr id="1" name="Shape 54"/>
        <p:cNvGrpSpPr/>
        <p:nvPr/>
      </p:nvGrpSpPr>
      <p:grpSpPr>
        <a:xfrm>
          <a:off x="0" y="0"/>
          <a:ext cx="0" cy="0"/>
          <a:chOff x="0" y="0"/>
          <a:chExt cx="0" cy="0"/>
        </a:xfrm>
      </p:grpSpPr>
      <p:sp>
        <p:nvSpPr>
          <p:cNvPr id="55" name="Shape 55"/>
          <p:cNvSpPr>
            <a:spLocks noGrp="1"/>
          </p:cNvSpPr>
          <p:nvPr>
            <p:ph type="pic" idx="2"/>
          </p:nvPr>
        </p:nvSpPr>
        <p:spPr>
          <a:xfrm>
            <a:off x="0" y="0"/>
            <a:ext cx="13004799" cy="9753599"/>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56" name="Shape 56"/>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270000" y="1638300"/>
            <a:ext cx="10464800" cy="330199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15" name="Shape 15"/>
          <p:cNvSpPr txBox="1">
            <a:spLocks noGrp="1"/>
          </p:cNvSpPr>
          <p:nvPr>
            <p:ph type="body" idx="1"/>
          </p:nvPr>
        </p:nvSpPr>
        <p:spPr>
          <a:xfrm>
            <a:off x="1270000" y="5029200"/>
            <a:ext cx="10464800" cy="1130299"/>
          </a:xfrm>
          <a:prstGeom prst="rect">
            <a:avLst/>
          </a:prstGeom>
          <a:noFill/>
          <a:ln>
            <a:noFill/>
          </a:ln>
        </p:spPr>
        <p:txBody>
          <a:bodyPr lIns="91425" tIns="91425" rIns="91425" bIns="91425" anchor="t" anchorCtr="0"/>
          <a:lstStyle>
            <a:lvl1pPr marL="0" marR="0" lvl="0" indent="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1pPr>
            <a:lvl2pPr marL="0" marR="0" lvl="1" indent="2286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2pPr>
            <a:lvl3pPr marL="0" marR="0" lvl="2" indent="4572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3pPr>
            <a:lvl4pPr marL="0" marR="0" lvl="3" indent="6858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4pPr>
            <a:lvl5pPr marL="0" marR="0" lvl="4" indent="9144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Photo - Horizontal">
    <p:spTree>
      <p:nvGrpSpPr>
        <p:cNvPr id="1" name="Shape 17"/>
        <p:cNvGrpSpPr/>
        <p:nvPr/>
      </p:nvGrpSpPr>
      <p:grpSpPr>
        <a:xfrm>
          <a:off x="0" y="0"/>
          <a:ext cx="0" cy="0"/>
          <a:chOff x="0" y="0"/>
          <a:chExt cx="0" cy="0"/>
        </a:xfrm>
      </p:grpSpPr>
      <p:sp>
        <p:nvSpPr>
          <p:cNvPr id="18" name="Shape 18"/>
          <p:cNvSpPr>
            <a:spLocks noGrp="1"/>
          </p:cNvSpPr>
          <p:nvPr>
            <p:ph type="pic" idx="2"/>
          </p:nvPr>
        </p:nvSpPr>
        <p:spPr>
          <a:xfrm>
            <a:off x="1606550" y="635000"/>
            <a:ext cx="9779000" cy="5918200"/>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19" name="Shape 19"/>
          <p:cNvSpPr txBox="1">
            <a:spLocks noGrp="1"/>
          </p:cNvSpPr>
          <p:nvPr>
            <p:ph type="title"/>
          </p:nvPr>
        </p:nvSpPr>
        <p:spPr>
          <a:xfrm>
            <a:off x="1270000" y="6718300"/>
            <a:ext cx="10464800" cy="14224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20" name="Shape 20"/>
          <p:cNvSpPr txBox="1">
            <a:spLocks noGrp="1"/>
          </p:cNvSpPr>
          <p:nvPr>
            <p:ph type="body" idx="1"/>
          </p:nvPr>
        </p:nvSpPr>
        <p:spPr>
          <a:xfrm>
            <a:off x="1270000" y="8191500"/>
            <a:ext cx="10464800" cy="1130299"/>
          </a:xfrm>
          <a:prstGeom prst="rect">
            <a:avLst/>
          </a:prstGeom>
          <a:noFill/>
          <a:ln>
            <a:noFill/>
          </a:ln>
        </p:spPr>
        <p:txBody>
          <a:bodyPr lIns="91425" tIns="91425" rIns="91425" bIns="91425" anchor="t" anchorCtr="0"/>
          <a:lstStyle>
            <a:lvl1pPr marL="0" marR="0" lvl="0" indent="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1pPr>
            <a:lvl2pPr marL="0" marR="0" lvl="1" indent="2286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2pPr>
            <a:lvl3pPr marL="0" marR="0" lvl="2" indent="4572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3pPr>
            <a:lvl4pPr marL="0" marR="0" lvl="3" indent="6858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4pPr>
            <a:lvl5pPr marL="0" marR="0" lvl="4" indent="9144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6311798" y="924560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 Cent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1270000" y="3225800"/>
            <a:ext cx="10464800" cy="33019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24" name="Shape 24"/>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Photo - Vertical">
    <p:spTree>
      <p:nvGrpSpPr>
        <p:cNvPr id="1" name="Shape 25"/>
        <p:cNvGrpSpPr/>
        <p:nvPr/>
      </p:nvGrpSpPr>
      <p:grpSpPr>
        <a:xfrm>
          <a:off x="0" y="0"/>
          <a:ext cx="0" cy="0"/>
          <a:chOff x="0" y="0"/>
          <a:chExt cx="0" cy="0"/>
        </a:xfrm>
      </p:grpSpPr>
      <p:sp>
        <p:nvSpPr>
          <p:cNvPr id="26" name="Shape 26"/>
          <p:cNvSpPr>
            <a:spLocks noGrp="1"/>
          </p:cNvSpPr>
          <p:nvPr>
            <p:ph type="pic" idx="2"/>
          </p:nvPr>
        </p:nvSpPr>
        <p:spPr>
          <a:xfrm>
            <a:off x="6718300" y="635000"/>
            <a:ext cx="5333999" cy="8229600"/>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27" name="Shape 27"/>
          <p:cNvSpPr txBox="1">
            <a:spLocks noGrp="1"/>
          </p:cNvSpPr>
          <p:nvPr>
            <p:ph type="title"/>
          </p:nvPr>
        </p:nvSpPr>
        <p:spPr>
          <a:xfrm>
            <a:off x="952500" y="635000"/>
            <a:ext cx="5333999" cy="39878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002350"/>
              </a:buClr>
              <a:buFont typeface="Arial"/>
              <a:buNone/>
              <a:defRPr sz="3600" b="0" i="0" u="none" strike="noStrike" cap="none">
                <a:solidFill>
                  <a:srgbClr val="002350"/>
                </a:solidFill>
                <a:latin typeface="Arial"/>
                <a:ea typeface="Arial"/>
                <a:cs typeface="Arial"/>
                <a:sym typeface="Arial"/>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28" name="Shape 28"/>
          <p:cNvSpPr txBox="1">
            <a:spLocks noGrp="1"/>
          </p:cNvSpPr>
          <p:nvPr>
            <p:ph type="body" idx="1"/>
          </p:nvPr>
        </p:nvSpPr>
        <p:spPr>
          <a:xfrm>
            <a:off x="952500" y="4762500"/>
            <a:ext cx="5333999" cy="4102100"/>
          </a:xfrm>
          <a:prstGeom prst="rect">
            <a:avLst/>
          </a:prstGeom>
          <a:noFill/>
          <a:ln>
            <a:noFill/>
          </a:ln>
        </p:spPr>
        <p:txBody>
          <a:bodyPr lIns="91425" tIns="91425" rIns="91425" bIns="91425" anchor="t" anchorCtr="0"/>
          <a:lstStyle>
            <a:lvl1pPr marL="0" marR="0" lvl="0" indent="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1pPr>
            <a:lvl2pPr marL="0" marR="0" lvl="1" indent="2286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2pPr>
            <a:lvl3pPr marL="0" marR="0" lvl="2" indent="4572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3pPr>
            <a:lvl4pPr marL="0" marR="0" lvl="3" indent="6858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4pPr>
            <a:lvl5pPr marL="0" marR="0" lvl="4" indent="914400" algn="l" rtl="0">
              <a:lnSpc>
                <a:spcPct val="100000"/>
              </a:lnSpc>
              <a:spcBef>
                <a:spcPts val="1000"/>
              </a:spcBef>
              <a:spcAft>
                <a:spcPts val="0"/>
              </a:spcAft>
              <a:buClr>
                <a:srgbClr val="000000"/>
              </a:buClr>
              <a:buFont typeface="Arial"/>
              <a:buNone/>
              <a:defRPr sz="3200" b="1"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Top">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952500" y="444500"/>
            <a:ext cx="11099799" cy="21589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32" name="Shape 32"/>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amp; Bulle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952500" y="444500"/>
            <a:ext cx="11099799" cy="21589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35" name="Shape 35"/>
          <p:cNvSpPr txBox="1">
            <a:spLocks noGrp="1"/>
          </p:cNvSpPr>
          <p:nvPr>
            <p:ph type="body" idx="1"/>
          </p:nvPr>
        </p:nvSpPr>
        <p:spPr>
          <a:xfrm>
            <a:off x="952500" y="2603500"/>
            <a:ext cx="11099799" cy="6286499"/>
          </a:xfrm>
          <a:prstGeom prst="rect">
            <a:avLst/>
          </a:prstGeom>
          <a:noFill/>
          <a:ln>
            <a:noFill/>
          </a:ln>
        </p:spPr>
        <p:txBody>
          <a:bodyPr lIns="91425" tIns="91425" rIns="91425" bIns="91425" anchor="ctr"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Bullets &amp; Photo">
    <p:spTree>
      <p:nvGrpSpPr>
        <p:cNvPr id="1" name="Shape 37"/>
        <p:cNvGrpSpPr/>
        <p:nvPr/>
      </p:nvGrpSpPr>
      <p:grpSpPr>
        <a:xfrm>
          <a:off x="0" y="0"/>
          <a:ext cx="0" cy="0"/>
          <a:chOff x="0" y="0"/>
          <a:chExt cx="0" cy="0"/>
        </a:xfrm>
      </p:grpSpPr>
      <p:sp>
        <p:nvSpPr>
          <p:cNvPr id="38" name="Shape 38"/>
          <p:cNvSpPr>
            <a:spLocks noGrp="1"/>
          </p:cNvSpPr>
          <p:nvPr>
            <p:ph type="pic" idx="2"/>
          </p:nvPr>
        </p:nvSpPr>
        <p:spPr>
          <a:xfrm>
            <a:off x="6718300" y="2603500"/>
            <a:ext cx="5333999" cy="6286499"/>
          </a:xfrm>
          <a:prstGeom prst="rect">
            <a:avLst/>
          </a:prstGeom>
          <a:noFill/>
          <a:ln>
            <a:noFill/>
          </a:ln>
        </p:spPr>
        <p:txBody>
          <a:bodyPr lIns="91425" tIns="91425" rIns="91425" bIns="91425" anchor="t"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39" name="Shape 39"/>
          <p:cNvSpPr txBox="1">
            <a:spLocks noGrp="1"/>
          </p:cNvSpPr>
          <p:nvPr>
            <p:ph type="title"/>
          </p:nvPr>
        </p:nvSpPr>
        <p:spPr>
          <a:xfrm>
            <a:off x="952500" y="444500"/>
            <a:ext cx="11099799" cy="21589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40" name="Shape 40"/>
          <p:cNvSpPr txBox="1">
            <a:spLocks noGrp="1"/>
          </p:cNvSpPr>
          <p:nvPr>
            <p:ph type="body" idx="1"/>
          </p:nvPr>
        </p:nvSpPr>
        <p:spPr>
          <a:xfrm>
            <a:off x="952500" y="2603500"/>
            <a:ext cx="5333999" cy="6286499"/>
          </a:xfrm>
          <a:prstGeom prst="rect">
            <a:avLst/>
          </a:prstGeom>
          <a:noFill/>
          <a:ln>
            <a:noFill/>
          </a:ln>
        </p:spPr>
        <p:txBody>
          <a:bodyPr lIns="91425" tIns="91425" rIns="91425" bIns="91425" anchor="ctr" anchorCtr="0"/>
          <a:lstStyle>
            <a:lvl1pPr marL="342900" marR="0" lvl="0" indent="-209550" algn="l" rtl="0">
              <a:lnSpc>
                <a:spcPct val="100000"/>
              </a:lnSpc>
              <a:spcBef>
                <a:spcPts val="3200"/>
              </a:spcBef>
              <a:spcAft>
                <a:spcPts val="0"/>
              </a:spcAft>
              <a:buClr>
                <a:srgbClr val="000000"/>
              </a:buClr>
              <a:buSzPct val="75000"/>
              <a:buFont typeface="Helvetica Neue"/>
              <a:buChar char="•"/>
              <a:defRPr sz="2800" b="0" i="0" u="none" strike="noStrike" cap="none">
                <a:solidFill>
                  <a:srgbClr val="000000"/>
                </a:solidFill>
                <a:latin typeface="Helvetica Neue"/>
                <a:ea typeface="Helvetica Neue"/>
                <a:cs typeface="Helvetica Neue"/>
                <a:sym typeface="Helvetica Neue"/>
              </a:defRPr>
            </a:lvl1pPr>
            <a:lvl2pPr marL="685800" marR="0" lvl="1" indent="-209550" algn="l" rtl="0">
              <a:lnSpc>
                <a:spcPct val="100000"/>
              </a:lnSpc>
              <a:spcBef>
                <a:spcPts val="3200"/>
              </a:spcBef>
              <a:spcAft>
                <a:spcPts val="0"/>
              </a:spcAft>
              <a:buClr>
                <a:srgbClr val="000000"/>
              </a:buClr>
              <a:buSzPct val="75000"/>
              <a:buFont typeface="Helvetica Neue"/>
              <a:buChar char="•"/>
              <a:defRPr sz="2800" b="0" i="0" u="none" strike="noStrike" cap="none">
                <a:solidFill>
                  <a:srgbClr val="000000"/>
                </a:solidFill>
                <a:latin typeface="Helvetica Neue"/>
                <a:ea typeface="Helvetica Neue"/>
                <a:cs typeface="Helvetica Neue"/>
                <a:sym typeface="Helvetica Neue"/>
              </a:defRPr>
            </a:lvl2pPr>
            <a:lvl3pPr marL="1028700" marR="0" lvl="2" indent="-209550" algn="l" rtl="0">
              <a:lnSpc>
                <a:spcPct val="100000"/>
              </a:lnSpc>
              <a:spcBef>
                <a:spcPts val="3200"/>
              </a:spcBef>
              <a:spcAft>
                <a:spcPts val="0"/>
              </a:spcAft>
              <a:buClr>
                <a:srgbClr val="000000"/>
              </a:buClr>
              <a:buSzPct val="75000"/>
              <a:buFont typeface="Helvetica Neue"/>
              <a:buChar char="•"/>
              <a:defRPr sz="2800" b="0" i="0" u="none" strike="noStrike" cap="none">
                <a:solidFill>
                  <a:srgbClr val="000000"/>
                </a:solidFill>
                <a:latin typeface="Helvetica Neue"/>
                <a:ea typeface="Helvetica Neue"/>
                <a:cs typeface="Helvetica Neue"/>
                <a:sym typeface="Helvetica Neue"/>
              </a:defRPr>
            </a:lvl3pPr>
            <a:lvl4pPr marL="1371600" marR="0" lvl="3" indent="-209550" algn="l" rtl="0">
              <a:lnSpc>
                <a:spcPct val="100000"/>
              </a:lnSpc>
              <a:spcBef>
                <a:spcPts val="3200"/>
              </a:spcBef>
              <a:spcAft>
                <a:spcPts val="0"/>
              </a:spcAft>
              <a:buClr>
                <a:srgbClr val="000000"/>
              </a:buClr>
              <a:buSzPct val="75000"/>
              <a:buFont typeface="Helvetica Neue"/>
              <a:buChar char="•"/>
              <a:defRPr sz="2800" b="0" i="0" u="none" strike="noStrike" cap="none">
                <a:solidFill>
                  <a:srgbClr val="000000"/>
                </a:solidFill>
                <a:latin typeface="Helvetica Neue"/>
                <a:ea typeface="Helvetica Neue"/>
                <a:cs typeface="Helvetica Neue"/>
                <a:sym typeface="Helvetica Neue"/>
              </a:defRPr>
            </a:lvl4pPr>
            <a:lvl5pPr marL="1714500" marR="0" lvl="4" indent="-209550" algn="l" rtl="0">
              <a:lnSpc>
                <a:spcPct val="100000"/>
              </a:lnSpc>
              <a:spcBef>
                <a:spcPts val="3200"/>
              </a:spcBef>
              <a:spcAft>
                <a:spcPts val="0"/>
              </a:spcAft>
              <a:buClr>
                <a:srgbClr val="000000"/>
              </a:buClr>
              <a:buSzPct val="75000"/>
              <a:buFont typeface="Helvetica Neue"/>
              <a:buChar char="•"/>
              <a:defRPr sz="2800" b="0" i="0" u="none" strike="noStrike" cap="none">
                <a:solidFill>
                  <a:srgbClr val="000000"/>
                </a:solidFill>
                <a:latin typeface="Helvetica Neue"/>
                <a:ea typeface="Helvetica Neue"/>
                <a:cs typeface="Helvetica Neue"/>
                <a:sym typeface="Helvetica Neue"/>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ullets">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952500" y="1270000"/>
            <a:ext cx="11099799" cy="7213600"/>
          </a:xfrm>
          <a:prstGeom prst="rect">
            <a:avLst/>
          </a:prstGeom>
          <a:noFill/>
          <a:ln>
            <a:noFill/>
          </a:ln>
        </p:spPr>
        <p:txBody>
          <a:bodyPr lIns="91425" tIns="91425" rIns="91425" bIns="91425" anchor="ctr"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952500" y="444500"/>
            <a:ext cx="11099799" cy="21589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1pPr>
            <a:lvl2pPr marL="0" marR="0" lvl="1" indent="228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2pPr>
            <a:lvl3pPr marL="0" marR="0" lvl="2" indent="457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3pPr>
            <a:lvl4pPr marL="0" marR="0" lvl="3" indent="685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4pPr>
            <a:lvl5pPr marL="0" marR="0" lvl="4" indent="9144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5pPr>
            <a:lvl6pPr marL="0" marR="0" lvl="5" indent="11430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6pPr>
            <a:lvl7pPr marL="0" marR="0" lvl="6" indent="13716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7pPr>
            <a:lvl8pPr marL="0" marR="0" lvl="7" indent="16002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8pPr>
            <a:lvl9pPr marL="0" marR="0" lvl="8" indent="1828800" algn="ctr" rtl="0">
              <a:lnSpc>
                <a:spcPct val="100000"/>
              </a:lnSpc>
              <a:spcBef>
                <a:spcPts val="0"/>
              </a:spcBef>
              <a:spcAft>
                <a:spcPts val="0"/>
              </a:spcAft>
              <a:buClr>
                <a:srgbClr val="000000"/>
              </a:buClr>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7" name="Shape 7"/>
          <p:cNvSpPr txBox="1">
            <a:spLocks noGrp="1"/>
          </p:cNvSpPr>
          <p:nvPr>
            <p:ph type="body" idx="1"/>
          </p:nvPr>
        </p:nvSpPr>
        <p:spPr>
          <a:xfrm>
            <a:off x="952500" y="2603500"/>
            <a:ext cx="11099799" cy="6286499"/>
          </a:xfrm>
          <a:prstGeom prst="rect">
            <a:avLst/>
          </a:prstGeom>
          <a:noFill/>
          <a:ln>
            <a:noFill/>
          </a:ln>
        </p:spPr>
        <p:txBody>
          <a:bodyPr lIns="91425" tIns="91425" rIns="91425" bIns="91425" anchor="ctr" anchorCtr="0"/>
          <a:lstStyle>
            <a:lvl1pPr marL="395111" marR="0" lvl="0"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1pPr>
            <a:lvl2pPr marL="839610" marR="0" lvl="1"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2pPr>
            <a:lvl3pPr marL="1284111" marR="0" lvl="2"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3pPr>
            <a:lvl4pPr marL="1728611" marR="0" lvl="3"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4pPr>
            <a:lvl5pPr marL="2173111" marR="0" lvl="4"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5pPr>
            <a:lvl6pPr marL="2617611" marR="0" lvl="5"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6pPr>
            <a:lvl7pPr marL="3062111" marR="0" lvl="6" indent="-242710"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7pPr>
            <a:lvl8pPr marL="3506611" marR="0" lvl="7"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8pPr>
            <a:lvl9pPr marL="3951111" marR="0" lvl="8" indent="-242711" algn="l" rtl="0">
              <a:lnSpc>
                <a:spcPct val="100000"/>
              </a:lnSpc>
              <a:spcBef>
                <a:spcPts val="1500"/>
              </a:spcBef>
              <a:spcAft>
                <a:spcPts val="0"/>
              </a:spcAft>
              <a:buClr>
                <a:srgbClr val="000000"/>
              </a:buClr>
              <a:buSzPct val="75000"/>
              <a:buFont typeface="Arial"/>
              <a:buChar char="•"/>
              <a:defRPr sz="32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6311798" y="9251950"/>
            <a:ext cx="368504" cy="381000"/>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fld id="{00000000-1234-1234-1234-123412341234}" type="slidenum">
              <a:rPr lang="en-US" sz="1800" b="0" i="0" u="none" strike="noStrike" cap="none">
                <a:solidFill>
                  <a:srgbClr val="000000"/>
                </a:solidFill>
                <a:latin typeface="Helvetica Neue"/>
                <a:ea typeface="Helvetica Neue"/>
                <a:cs typeface="Helvetica Neue"/>
                <a:sym typeface="Helvetica Neue"/>
              </a:rPr>
              <a:pPr marL="0" marR="0" lvl="0" indent="0" algn="ctr" rtl="0">
                <a:lnSpc>
                  <a:spcPct val="100000"/>
                </a:lnSpc>
                <a:spcBef>
                  <a:spcPts val="0"/>
                </a:spcBef>
                <a:spcAft>
                  <a:spcPts val="0"/>
                </a:spcAft>
                <a:buClr>
                  <a:srgbClr val="000000"/>
                </a:buClr>
                <a:buSzPct val="25000"/>
                <a:buFont typeface="Helvetica Neue"/>
                <a:buNone/>
              </a:pPr>
              <a:t>‹#›</a:t>
            </a:fld>
            <a:endParaRPr lang="en-US" sz="1800" b="0" i="0" u="none" strike="noStrike" cap="none">
              <a:solidFill>
                <a:srgbClr val="000000"/>
              </a:solidFill>
              <a:latin typeface="Helvetica Neue"/>
              <a:ea typeface="Helvetica Neue"/>
              <a:cs typeface="Helvetica Neue"/>
              <a:sym typeface="Helvetica Neu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hnpirish@gmail.com?subjec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p:nvPr/>
        </p:nvSpPr>
        <p:spPr>
          <a:xfrm>
            <a:off x="597002" y="2087731"/>
            <a:ext cx="11810796" cy="1162639"/>
          </a:xfrm>
          <a:prstGeom prst="rect">
            <a:avLst/>
          </a:prstGeom>
          <a:solidFill>
            <a:srgbClr val="AADAF9"/>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144D85"/>
              </a:buClr>
              <a:buSzPct val="25000"/>
              <a:buFont typeface="Arial"/>
              <a:buNone/>
            </a:pPr>
            <a:r>
              <a:rPr lang="en-US" sz="7500" b="1" i="0" u="none" strike="noStrike" cap="none">
                <a:solidFill>
                  <a:srgbClr val="144D85"/>
                </a:solidFill>
                <a:latin typeface="Arial"/>
                <a:ea typeface="Arial"/>
                <a:cs typeface="Arial"/>
                <a:sym typeface="Arial"/>
              </a:rPr>
              <a:t>The Long Essay Question</a:t>
            </a:r>
          </a:p>
        </p:txBody>
      </p:sp>
      <p:sp>
        <p:nvSpPr>
          <p:cNvPr id="62" name="Shape 62"/>
          <p:cNvSpPr/>
          <p:nvPr/>
        </p:nvSpPr>
        <p:spPr>
          <a:xfrm>
            <a:off x="194732" y="126998"/>
            <a:ext cx="4131665" cy="702735"/>
          </a:xfrm>
          <a:prstGeom prst="rect">
            <a:avLst/>
          </a:prstGeom>
          <a:solidFill>
            <a:srgbClr val="FFFFFF"/>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2400" b="0" i="0" u="none" strike="noStrike" cap="none">
              <a:solidFill>
                <a:srgbClr val="FFFFFF"/>
              </a:solidFill>
              <a:latin typeface="Helvetica Neue"/>
              <a:ea typeface="Helvetica Neue"/>
              <a:cs typeface="Helvetica Neue"/>
              <a:sym typeface="Helvetica Neue"/>
            </a:endParaRPr>
          </a:p>
        </p:txBody>
      </p:sp>
      <p:cxnSp>
        <p:nvCxnSpPr>
          <p:cNvPr id="63" name="Shape 63"/>
          <p:cNvCxnSpPr/>
          <p:nvPr/>
        </p:nvCxnSpPr>
        <p:spPr>
          <a:xfrm>
            <a:off x="363204" y="4451217"/>
            <a:ext cx="12278391" cy="0"/>
          </a:xfrm>
          <a:prstGeom prst="straightConnector1">
            <a:avLst/>
          </a:prstGeom>
          <a:noFill/>
          <a:ln w="190500" cap="flat" cmpd="sng">
            <a:solidFill>
              <a:srgbClr val="21A87E"/>
            </a:solidFill>
            <a:prstDash val="solid"/>
            <a:miter/>
            <a:headEnd type="none" w="med" len="med"/>
            <a:tailEnd type="none" w="med" len="med"/>
          </a:ln>
        </p:spPr>
      </p:cxnSp>
      <p:sp>
        <p:nvSpPr>
          <p:cNvPr id="64" name="Shape 64"/>
          <p:cNvSpPr/>
          <p:nvPr/>
        </p:nvSpPr>
        <p:spPr>
          <a:xfrm>
            <a:off x="926525" y="4812898"/>
            <a:ext cx="11151600" cy="1987800"/>
          </a:xfrm>
          <a:prstGeom prst="rect">
            <a:avLst/>
          </a:prstGeom>
          <a:solidFill>
            <a:srgbClr val="144D85"/>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6500" b="1" i="0" u="none" strike="noStrike" cap="none">
                <a:solidFill>
                  <a:srgbClr val="FFFFFF"/>
                </a:solidFill>
                <a:latin typeface="Arial"/>
                <a:ea typeface="Arial"/>
                <a:cs typeface="Arial"/>
                <a:sym typeface="Arial"/>
              </a:rPr>
              <a:t>A Step by Step Walkthrough</a:t>
            </a:r>
          </a:p>
        </p:txBody>
      </p:sp>
      <p:sp>
        <p:nvSpPr>
          <p:cNvPr id="65" name="Shape 65"/>
          <p:cNvSpPr/>
          <p:nvPr/>
        </p:nvSpPr>
        <p:spPr>
          <a:xfrm>
            <a:off x="363204" y="6924764"/>
            <a:ext cx="12278391" cy="1310886"/>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Adapted with permission from </a:t>
            </a:r>
            <a:r>
              <a:rPr lang="en-US" sz="2500" b="0" i="1" u="none" strike="noStrike" cap="none">
                <a:solidFill>
                  <a:srgbClr val="000000"/>
                </a:solidFill>
                <a:latin typeface="Arial"/>
                <a:ea typeface="Arial"/>
                <a:cs typeface="Arial"/>
                <a:sym typeface="Arial"/>
              </a:rPr>
              <a:t>Writing in AP U.S. History</a:t>
            </a:r>
            <a:r>
              <a:rPr lang="en-US" sz="2500" b="0" i="0" u="none" strike="noStrike" cap="none">
                <a:solidFill>
                  <a:srgbClr val="000000"/>
                </a:solidFill>
                <a:latin typeface="Arial"/>
                <a:ea typeface="Arial"/>
                <a:cs typeface="Arial"/>
                <a:sym typeface="Arial"/>
              </a:rPr>
              <a:t> by John P. Irish, 2016</a:t>
            </a:r>
          </a:p>
          <a:p>
            <a:pPr marL="0" marR="0" lvl="0" indent="0" algn="ctr" rtl="0">
              <a:lnSpc>
                <a:spcPct val="100000"/>
              </a:lnSpc>
              <a:spcBef>
                <a:spcPts val="0"/>
              </a:spcBef>
              <a:spcAft>
                <a:spcPts val="0"/>
              </a:spcAft>
              <a:buClr>
                <a:srgbClr val="000000"/>
              </a:buClr>
              <a:buSzPct val="25000"/>
              <a:buFont typeface="Arial"/>
              <a:buNone/>
            </a:pPr>
            <a:r>
              <a:rPr lang="en-US" sz="2000" b="0" i="0" u="none" strike="noStrike" cap="none">
                <a:solidFill>
                  <a:srgbClr val="000000"/>
                </a:solidFill>
                <a:latin typeface="Arial"/>
                <a:ea typeface="Arial"/>
                <a:cs typeface="Arial"/>
                <a:sym typeface="Arial"/>
              </a:rPr>
              <a:t>www.orgsites.com/tx/ap-us-and-european-history/index.html</a:t>
            </a:r>
          </a:p>
          <a:p>
            <a:pPr marL="0" marR="0" lvl="0" indent="0" algn="ctr" rtl="0">
              <a:lnSpc>
                <a:spcPct val="100000"/>
              </a:lnSpc>
              <a:spcBef>
                <a:spcPts val="0"/>
              </a:spcBef>
              <a:spcAft>
                <a:spcPts val="0"/>
              </a:spcAft>
              <a:buClr>
                <a:srgbClr val="000000"/>
              </a:buClr>
              <a:buSzPct val="25000"/>
              <a:buFont typeface="Arial"/>
              <a:buNone/>
            </a:pPr>
            <a:r>
              <a:rPr lang="en-US" sz="2000" b="0" i="0" u="none" strike="noStrike" cap="none">
                <a:solidFill>
                  <a:srgbClr val="000000"/>
                </a:solidFill>
                <a:latin typeface="Arial"/>
                <a:ea typeface="Arial"/>
                <a:cs typeface="Arial"/>
                <a:sym typeface="Arial"/>
              </a:rPr>
              <a:t>John.Irish@southlakecarroll.edu • </a:t>
            </a:r>
            <a:r>
              <a:rPr lang="en-US" sz="2000" b="0" i="0" u="sng" strike="noStrike" cap="none">
                <a:solidFill>
                  <a:schemeClr val="hlink"/>
                </a:solidFill>
                <a:latin typeface="Arial"/>
                <a:ea typeface="Arial"/>
                <a:cs typeface="Arial"/>
                <a:sym typeface="Arial"/>
                <a:hlinkClick r:id="rId3"/>
              </a:rPr>
              <a:t>johnpirish@gmail.com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p:nvPr/>
        </p:nvSpPr>
        <p:spPr>
          <a:xfrm>
            <a:off x="634027" y="2726682"/>
            <a:ext cx="11747501" cy="1028105"/>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Prompt: Compare and contrast the decades of the 1920s and the 1950s.</a:t>
            </a:r>
          </a:p>
        </p:txBody>
      </p:sp>
      <p:sp>
        <p:nvSpPr>
          <p:cNvPr id="223" name="Shape 223"/>
          <p:cNvSpPr/>
          <p:nvPr/>
        </p:nvSpPr>
        <p:spPr>
          <a:xfrm>
            <a:off x="635000" y="1968500"/>
            <a:ext cx="3546673"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Sample CC Model</a:t>
            </a:r>
          </a:p>
        </p:txBody>
      </p:sp>
      <p:sp>
        <p:nvSpPr>
          <p:cNvPr id="224" name="Shape 224"/>
          <p:cNvSpPr/>
          <p:nvPr/>
        </p:nvSpPr>
        <p:spPr>
          <a:xfrm>
            <a:off x="635000" y="1269011"/>
            <a:ext cx="5879752"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“Big Four” HTS Model</a:t>
            </a:r>
          </a:p>
        </p:txBody>
      </p:sp>
      <p:grpSp>
        <p:nvGrpSpPr>
          <p:cNvPr id="225" name="Shape 225"/>
          <p:cNvGrpSpPr/>
          <p:nvPr/>
        </p:nvGrpSpPr>
        <p:grpSpPr>
          <a:xfrm>
            <a:off x="2963424" y="3954762"/>
            <a:ext cx="5075927" cy="4257710"/>
            <a:chOff x="0" y="164050"/>
            <a:chExt cx="5075926" cy="4257708"/>
          </a:xfrm>
        </p:grpSpPr>
        <p:sp>
          <p:nvSpPr>
            <p:cNvPr id="226" name="Shape 226"/>
            <p:cNvSpPr/>
            <p:nvPr/>
          </p:nvSpPr>
          <p:spPr>
            <a:xfrm>
              <a:off x="0" y="698458"/>
              <a:ext cx="5075926" cy="3723300"/>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227" name="Shape 227"/>
            <p:cNvSpPr/>
            <p:nvPr/>
          </p:nvSpPr>
          <p:spPr>
            <a:xfrm>
              <a:off x="1826702" y="164050"/>
              <a:ext cx="1315438" cy="62870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1920s</a:t>
              </a:r>
            </a:p>
          </p:txBody>
        </p:sp>
      </p:grpSp>
      <p:grpSp>
        <p:nvGrpSpPr>
          <p:cNvPr id="228" name="Shape 228"/>
          <p:cNvGrpSpPr/>
          <p:nvPr/>
        </p:nvGrpSpPr>
        <p:grpSpPr>
          <a:xfrm>
            <a:off x="5484514" y="3980992"/>
            <a:ext cx="5064861" cy="4248429"/>
            <a:chOff x="0" y="163692"/>
            <a:chExt cx="5064859" cy="4248427"/>
          </a:xfrm>
        </p:grpSpPr>
        <p:sp>
          <p:nvSpPr>
            <p:cNvPr id="229" name="Shape 229"/>
            <p:cNvSpPr/>
            <p:nvPr/>
          </p:nvSpPr>
          <p:spPr>
            <a:xfrm>
              <a:off x="0" y="696935"/>
              <a:ext cx="5064859" cy="3715184"/>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230" name="Shape 230"/>
            <p:cNvSpPr/>
            <p:nvPr/>
          </p:nvSpPr>
          <p:spPr>
            <a:xfrm>
              <a:off x="1860658" y="163692"/>
              <a:ext cx="1312570" cy="627336"/>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1950s</a:t>
              </a:r>
            </a:p>
          </p:txBody>
        </p:sp>
      </p:grpSp>
      <p:cxnSp>
        <p:nvCxnSpPr>
          <p:cNvPr id="231" name="Shape 231"/>
          <p:cNvCxnSpPr/>
          <p:nvPr/>
        </p:nvCxnSpPr>
        <p:spPr>
          <a:xfrm>
            <a:off x="1759257" y="6291408"/>
            <a:ext cx="10191578" cy="0"/>
          </a:xfrm>
          <a:prstGeom prst="straightConnector1">
            <a:avLst/>
          </a:prstGeom>
          <a:noFill/>
          <a:ln w="25400" cap="flat" cmpd="sng">
            <a:solidFill>
              <a:srgbClr val="50A7F9"/>
            </a:solidFill>
            <a:prstDash val="solid"/>
            <a:miter/>
            <a:headEnd type="none" w="med" len="med"/>
            <a:tailEnd type="none" w="med" len="med"/>
          </a:ln>
        </p:spPr>
      </p:cxnSp>
      <p:sp>
        <p:nvSpPr>
          <p:cNvPr id="232" name="Shape 232"/>
          <p:cNvSpPr/>
          <p:nvPr/>
        </p:nvSpPr>
        <p:spPr>
          <a:xfrm>
            <a:off x="186057" y="5624787"/>
            <a:ext cx="2831628" cy="422659"/>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200" b="0" i="0" u="none" strike="noStrike" cap="none">
                <a:solidFill>
                  <a:srgbClr val="000000"/>
                </a:solidFill>
                <a:latin typeface="Arial"/>
                <a:ea typeface="Arial"/>
                <a:cs typeface="Arial"/>
                <a:sym typeface="Arial"/>
              </a:rPr>
              <a:t>Political Trends (POL)</a:t>
            </a:r>
          </a:p>
        </p:txBody>
      </p:sp>
      <p:sp>
        <p:nvSpPr>
          <p:cNvPr id="233" name="Shape 233"/>
          <p:cNvSpPr/>
          <p:nvPr/>
        </p:nvSpPr>
        <p:spPr>
          <a:xfrm>
            <a:off x="195418" y="6547757"/>
            <a:ext cx="2567372" cy="422659"/>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200" b="0" i="0" u="none" strike="noStrike" cap="none">
                <a:solidFill>
                  <a:srgbClr val="000000"/>
                </a:solidFill>
                <a:latin typeface="Arial"/>
                <a:ea typeface="Arial"/>
                <a:cs typeface="Arial"/>
                <a:sym typeface="Arial"/>
              </a:rPr>
              <a:t>Moral Trends (CUL)</a:t>
            </a:r>
          </a:p>
        </p:txBody>
      </p:sp>
      <p:grpSp>
        <p:nvGrpSpPr>
          <p:cNvPr id="234" name="Shape 234"/>
          <p:cNvGrpSpPr/>
          <p:nvPr/>
        </p:nvGrpSpPr>
        <p:grpSpPr>
          <a:xfrm>
            <a:off x="3509075" y="6278708"/>
            <a:ext cx="6604638" cy="1199024"/>
            <a:chOff x="0" y="0"/>
            <a:chExt cx="6604636" cy="1199021"/>
          </a:xfrm>
        </p:grpSpPr>
        <p:grpSp>
          <p:nvGrpSpPr>
            <p:cNvPr id="235" name="Shape 235"/>
            <p:cNvGrpSpPr/>
            <p:nvPr/>
          </p:nvGrpSpPr>
          <p:grpSpPr>
            <a:xfrm>
              <a:off x="2091255" y="0"/>
              <a:ext cx="1950134" cy="961956"/>
              <a:chOff x="0" y="0"/>
              <a:chExt cx="1950133" cy="961955"/>
            </a:xfrm>
          </p:grpSpPr>
          <p:sp>
            <p:nvSpPr>
              <p:cNvPr id="236" name="Shape 236"/>
              <p:cNvSpPr/>
              <p:nvPr/>
            </p:nvSpPr>
            <p:spPr>
              <a:xfrm>
                <a:off x="0" y="0"/>
                <a:ext cx="1804132" cy="36082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800" b="0" i="0" u="none" strike="noStrike" cap="none">
                    <a:solidFill>
                      <a:schemeClr val="accent2"/>
                    </a:solidFill>
                    <a:latin typeface="Arial"/>
                    <a:ea typeface="Arial"/>
                    <a:cs typeface="Arial"/>
                    <a:sym typeface="Arial"/>
                  </a:rPr>
                  <a:t>Fundamentalism</a:t>
                </a:r>
              </a:p>
            </p:txBody>
          </p:sp>
          <p:sp>
            <p:nvSpPr>
              <p:cNvPr id="237" name="Shape 237"/>
              <p:cNvSpPr/>
              <p:nvPr/>
            </p:nvSpPr>
            <p:spPr>
              <a:xfrm>
                <a:off x="311198" y="601133"/>
                <a:ext cx="1638933" cy="36082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800" b="0" i="0" u="none" strike="noStrike" cap="none">
                    <a:solidFill>
                      <a:schemeClr val="accent2"/>
                    </a:solidFill>
                    <a:latin typeface="Arial"/>
                    <a:ea typeface="Arial"/>
                    <a:cs typeface="Arial"/>
                    <a:sym typeface="Arial"/>
                  </a:rPr>
                  <a:t>Evangelicalism</a:t>
                </a:r>
              </a:p>
            </p:txBody>
          </p:sp>
        </p:grpSp>
        <p:sp>
          <p:nvSpPr>
            <p:cNvPr id="238" name="Shape 238"/>
            <p:cNvSpPr/>
            <p:nvPr/>
          </p:nvSpPr>
          <p:spPr>
            <a:xfrm>
              <a:off x="0" y="838200"/>
              <a:ext cx="1736378" cy="36082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Modern Woman</a:t>
              </a:r>
            </a:p>
          </p:txBody>
        </p:sp>
        <p:sp>
          <p:nvSpPr>
            <p:cNvPr id="239" name="Shape 239"/>
            <p:cNvSpPr/>
            <p:nvPr/>
          </p:nvSpPr>
          <p:spPr>
            <a:xfrm>
              <a:off x="4546676" y="299967"/>
              <a:ext cx="2057959" cy="36082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Stay-at-home mom</a:t>
              </a:r>
            </a:p>
          </p:txBody>
        </p:sp>
      </p:grpSp>
      <p:grpSp>
        <p:nvGrpSpPr>
          <p:cNvPr id="240" name="Shape 240"/>
          <p:cNvGrpSpPr/>
          <p:nvPr/>
        </p:nvGrpSpPr>
        <p:grpSpPr>
          <a:xfrm>
            <a:off x="4000021" y="4868087"/>
            <a:ext cx="5692487" cy="1136054"/>
            <a:chOff x="0" y="0"/>
            <a:chExt cx="5692487" cy="1136053"/>
          </a:xfrm>
        </p:grpSpPr>
        <p:sp>
          <p:nvSpPr>
            <p:cNvPr id="241" name="Shape 241"/>
            <p:cNvSpPr/>
            <p:nvPr/>
          </p:nvSpPr>
          <p:spPr>
            <a:xfrm>
              <a:off x="1581000" y="775231"/>
              <a:ext cx="2299953" cy="36082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800" b="0" i="0" u="none" strike="noStrike" cap="none">
                  <a:solidFill>
                    <a:schemeClr val="accent2"/>
                  </a:solidFill>
                  <a:latin typeface="Arial"/>
                  <a:ea typeface="Arial"/>
                  <a:cs typeface="Arial"/>
                  <a:sym typeface="Arial"/>
                </a:rPr>
                <a:t>Republicans in power</a:t>
              </a:r>
            </a:p>
          </p:txBody>
        </p:sp>
        <p:sp>
          <p:nvSpPr>
            <p:cNvPr id="242" name="Shape 242"/>
            <p:cNvSpPr/>
            <p:nvPr/>
          </p:nvSpPr>
          <p:spPr>
            <a:xfrm>
              <a:off x="0" y="474066"/>
              <a:ext cx="1347156" cy="36082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Segregation</a:t>
              </a:r>
            </a:p>
          </p:txBody>
        </p:sp>
        <p:sp>
          <p:nvSpPr>
            <p:cNvPr id="243" name="Shape 243"/>
            <p:cNvSpPr/>
            <p:nvPr/>
          </p:nvSpPr>
          <p:spPr>
            <a:xfrm>
              <a:off x="3393203" y="0"/>
              <a:ext cx="2299283" cy="36082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Civil rights movement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2">
                                            <p:txEl>
                                              <p:pRg st="0" end="0"/>
                                            </p:txEl>
                                          </p:spTgt>
                                        </p:tgtEl>
                                        <p:attrNameLst>
                                          <p:attrName>style.visibility</p:attrName>
                                        </p:attrNameLst>
                                      </p:cBhvr>
                                      <p:to>
                                        <p:strVal val="visible"/>
                                      </p:to>
                                    </p:set>
                                    <p:anim calcmode="lin" valueType="num">
                                      <p:cBhvr additive="base">
                                        <p:cTn id="7" dur="1000"/>
                                        <p:tgtEl>
                                          <p:spTgt spid="222">
                                            <p:txEl>
                                              <p:pRg st="0" end="0"/>
                                            </p:txEl>
                                          </p:spTgt>
                                        </p:tgtEl>
                                        <p:attrNameLst>
                                          <p:attrName>ppt_x</p:attrName>
                                        </p:attrNameLst>
                                      </p:cBhvr>
                                      <p:tavLst>
                                        <p:tav tm="0">
                                          <p:val>
                                            <p:strVal val="#ppt_x-1"/>
                                          </p:val>
                                        </p:tav>
                                        <p:tav tm="100000">
                                          <p:val>
                                            <p:strVal val="#ppt_x"/>
                                          </p:val>
                                        </p:tav>
                                      </p:tavLst>
                                    </p:anim>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228"/>
                                        </p:tgtEl>
                                        <p:attrNameLst>
                                          <p:attrName>style.visibility</p:attrName>
                                        </p:attrNameLst>
                                      </p:cBhvr>
                                      <p:to>
                                        <p:strVal val="visible"/>
                                      </p:to>
                                    </p:set>
                                    <p:anim calcmode="lin" valueType="num">
                                      <p:cBhvr additive="base">
                                        <p:cTn id="11" dur="1000"/>
                                        <p:tgtEl>
                                          <p:spTgt spid="228"/>
                                        </p:tgtEl>
                                        <p:attrNameLst>
                                          <p:attrName>ppt_x</p:attrName>
                                        </p:attrNameLst>
                                      </p:cBhvr>
                                      <p:tavLst>
                                        <p:tav tm="0">
                                          <p:val>
                                            <p:strVal val="#ppt_x+1"/>
                                          </p:val>
                                        </p:tav>
                                        <p:tav tm="100000">
                                          <p:val>
                                            <p:strVal val="#ppt_x"/>
                                          </p:val>
                                        </p:tav>
                                      </p:tavLst>
                                    </p:anim>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225"/>
                                        </p:tgtEl>
                                        <p:attrNameLst>
                                          <p:attrName>style.visibility</p:attrName>
                                        </p:attrNameLst>
                                      </p:cBhvr>
                                      <p:to>
                                        <p:strVal val="visible"/>
                                      </p:to>
                                    </p:set>
                                    <p:anim calcmode="lin" valueType="num">
                                      <p:cBhvr additive="base">
                                        <p:cTn id="15" dur="1000"/>
                                        <p:tgtEl>
                                          <p:spTgt spid="225"/>
                                        </p:tgtEl>
                                        <p:attrNameLst>
                                          <p:attrName>ppt_x</p:attrName>
                                        </p:attrNameLst>
                                      </p:cBhvr>
                                      <p:tavLst>
                                        <p:tav tm="0">
                                          <p:val>
                                            <p:strVal val="#ppt_x-1"/>
                                          </p:val>
                                        </p:tav>
                                        <p:tav tm="100000">
                                          <p:val>
                                            <p:strVal val="#ppt_x"/>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32"/>
                                        </p:tgtEl>
                                        <p:attrNameLst>
                                          <p:attrName>style.visibility</p:attrName>
                                        </p:attrNameLst>
                                      </p:cBhvr>
                                      <p:to>
                                        <p:strVal val="visible"/>
                                      </p:to>
                                    </p:set>
                                    <p:anim calcmode="lin" valueType="num">
                                      <p:cBhvr additive="base">
                                        <p:cTn id="20" dur="1000"/>
                                        <p:tgtEl>
                                          <p:spTgt spid="232"/>
                                        </p:tgtEl>
                                        <p:attrNameLst>
                                          <p:attrName>ppt_x</p:attrName>
                                        </p:attrNameLst>
                                      </p:cBhvr>
                                      <p:tavLst>
                                        <p:tav tm="0">
                                          <p:val>
                                            <p:strVal val="#ppt_x-1"/>
                                          </p:val>
                                        </p:tav>
                                        <p:tav tm="100000">
                                          <p:val>
                                            <p:strVal val="#ppt_x"/>
                                          </p:val>
                                        </p:tav>
                                      </p:tavLst>
                                    </p:anim>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240"/>
                                        </p:tgtEl>
                                        <p:attrNameLst>
                                          <p:attrName>style.visibility</p:attrName>
                                        </p:attrNameLst>
                                      </p:cBhvr>
                                      <p:to>
                                        <p:strVal val="visible"/>
                                      </p:to>
                                    </p:set>
                                    <p:animEffect transition="in" filter="fade">
                                      <p:cBhvr>
                                        <p:cTn id="24" dur="1000"/>
                                        <p:tgtEl>
                                          <p:spTgt spid="24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33"/>
                                        </p:tgtEl>
                                        <p:attrNameLst>
                                          <p:attrName>style.visibility</p:attrName>
                                        </p:attrNameLst>
                                      </p:cBhvr>
                                      <p:to>
                                        <p:strVal val="visible"/>
                                      </p:to>
                                    </p:set>
                                    <p:anim calcmode="lin" valueType="num">
                                      <p:cBhvr additive="base">
                                        <p:cTn id="29" dur="1000"/>
                                        <p:tgtEl>
                                          <p:spTgt spid="233"/>
                                        </p:tgtEl>
                                        <p:attrNameLst>
                                          <p:attrName>ppt_x</p:attrName>
                                        </p:attrNameLst>
                                      </p:cBhvr>
                                      <p:tavLst>
                                        <p:tav tm="0">
                                          <p:val>
                                            <p:strVal val="#ppt_x-1"/>
                                          </p:val>
                                        </p:tav>
                                        <p:tav tm="100000">
                                          <p:val>
                                            <p:strVal val="#ppt_x"/>
                                          </p:val>
                                        </p:tav>
                                      </p:tavLst>
                                    </p:anim>
                                  </p:childTnLst>
                                </p:cTn>
                              </p:par>
                            </p:childTnLst>
                          </p:cTn>
                        </p:par>
                        <p:par>
                          <p:cTn id="30" fill="hold">
                            <p:stCondLst>
                              <p:cond delay="1000"/>
                            </p:stCondLst>
                            <p:childTnLst>
                              <p:par>
                                <p:cTn id="31" presetID="2" presetClass="entr" presetSubtype="8" fill="hold" nodeType="afterEffect">
                                  <p:stCondLst>
                                    <p:cond delay="0"/>
                                  </p:stCondLst>
                                  <p:childTnLst>
                                    <p:set>
                                      <p:cBhvr>
                                        <p:cTn id="32" dur="1" fill="hold">
                                          <p:stCondLst>
                                            <p:cond delay="0"/>
                                          </p:stCondLst>
                                        </p:cTn>
                                        <p:tgtEl>
                                          <p:spTgt spid="231"/>
                                        </p:tgtEl>
                                        <p:attrNameLst>
                                          <p:attrName>style.visibility</p:attrName>
                                        </p:attrNameLst>
                                      </p:cBhvr>
                                      <p:to>
                                        <p:strVal val="visible"/>
                                      </p:to>
                                    </p:set>
                                    <p:anim calcmode="lin" valueType="num">
                                      <p:cBhvr additive="base">
                                        <p:cTn id="33" dur="1000"/>
                                        <p:tgtEl>
                                          <p:spTgt spid="231"/>
                                        </p:tgtEl>
                                        <p:attrNameLst>
                                          <p:attrName>ppt_x</p:attrName>
                                        </p:attrNameLst>
                                      </p:cBhvr>
                                      <p:tavLst>
                                        <p:tav tm="0">
                                          <p:val>
                                            <p:strVal val="#ppt_x-1"/>
                                          </p:val>
                                        </p:tav>
                                        <p:tav tm="100000">
                                          <p:val>
                                            <p:strVal val="#ppt_x"/>
                                          </p:val>
                                        </p:tav>
                                      </p:tavLst>
                                    </p:anim>
                                  </p:childTnLst>
                                </p:cTn>
                              </p:par>
                            </p:childTnLst>
                          </p:cTn>
                        </p:par>
                        <p:par>
                          <p:cTn id="34" fill="hold">
                            <p:stCondLst>
                              <p:cond delay="2000"/>
                            </p:stCondLst>
                            <p:childTnLst>
                              <p:par>
                                <p:cTn id="35" presetID="10" presetClass="entr" presetSubtype="0" fill="hold" nodeType="afterEffect">
                                  <p:stCondLst>
                                    <p:cond delay="0"/>
                                  </p:stCondLst>
                                  <p:childTnLst>
                                    <p:set>
                                      <p:cBhvr>
                                        <p:cTn id="36" dur="1" fill="hold">
                                          <p:stCondLst>
                                            <p:cond delay="0"/>
                                          </p:stCondLst>
                                        </p:cTn>
                                        <p:tgtEl>
                                          <p:spTgt spid="234"/>
                                        </p:tgtEl>
                                        <p:attrNameLst>
                                          <p:attrName>style.visibility</p:attrName>
                                        </p:attrNameLst>
                                      </p:cBhvr>
                                      <p:to>
                                        <p:strVal val="visible"/>
                                      </p:to>
                                    </p:set>
                                    <p:animEffect transition="in" filter="fade">
                                      <p:cBhvr>
                                        <p:cTn id="37" dur="1000"/>
                                        <p:tgtEl>
                                          <p:spTgt spid="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p:nvPr/>
        </p:nvSpPr>
        <p:spPr>
          <a:xfrm>
            <a:off x="635000" y="1269011"/>
            <a:ext cx="5879752"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“Big Four” HTS Model</a:t>
            </a:r>
          </a:p>
        </p:txBody>
      </p:sp>
      <p:sp>
        <p:nvSpPr>
          <p:cNvPr id="249" name="Shape 249"/>
          <p:cNvSpPr/>
          <p:nvPr/>
        </p:nvSpPr>
        <p:spPr>
          <a:xfrm>
            <a:off x="1079500" y="2531891"/>
            <a:ext cx="11567409" cy="952737"/>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Create a bi-level T-chart for two categories from the </a:t>
            </a:r>
            <a:r>
              <a:rPr lang="en-US" sz="3000" b="0" i="1" u="none" strike="noStrike" cap="none">
                <a:solidFill>
                  <a:srgbClr val="000000"/>
                </a:solidFill>
                <a:latin typeface="Arial"/>
                <a:ea typeface="Arial"/>
                <a:cs typeface="Arial"/>
                <a:sym typeface="Arial"/>
              </a:rPr>
              <a:t>Thematic Learning Objectives</a:t>
            </a:r>
            <a:r>
              <a:rPr lang="en-US" sz="3000" b="0" i="0" u="none" strike="noStrike" cap="none">
                <a:solidFill>
                  <a:srgbClr val="000000"/>
                </a:solidFill>
                <a:latin typeface="Arial"/>
                <a:ea typeface="Arial"/>
                <a:cs typeface="Arial"/>
                <a:sym typeface="Arial"/>
              </a:rPr>
              <a:t>.</a:t>
            </a:r>
          </a:p>
        </p:txBody>
      </p:sp>
      <p:sp>
        <p:nvSpPr>
          <p:cNvPr id="250" name="Shape 250"/>
          <p:cNvSpPr/>
          <p:nvPr/>
        </p:nvSpPr>
        <p:spPr>
          <a:xfrm>
            <a:off x="635000" y="1968500"/>
            <a:ext cx="7798200" cy="5583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4. Periodization (Turning Point): TP</a:t>
            </a:r>
          </a:p>
        </p:txBody>
      </p:sp>
      <p:sp>
        <p:nvSpPr>
          <p:cNvPr id="251" name="Shape 251"/>
          <p:cNvSpPr/>
          <p:nvPr/>
        </p:nvSpPr>
        <p:spPr>
          <a:xfrm>
            <a:off x="1079500" y="3480846"/>
            <a:ext cx="11567409" cy="952737"/>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Determine whether there is more evidence to support that there was (+) or was not (-) a turning point.</a:t>
            </a:r>
          </a:p>
        </p:txBody>
      </p:sp>
      <p:sp>
        <p:nvSpPr>
          <p:cNvPr id="252" name="Shape 252"/>
          <p:cNvSpPr/>
          <p:nvPr/>
        </p:nvSpPr>
        <p:spPr>
          <a:xfrm>
            <a:off x="1079500" y="4441255"/>
            <a:ext cx="11244215" cy="952737"/>
          </a:xfrm>
          <a:prstGeom prst="rect">
            <a:avLst/>
          </a:prstGeom>
          <a:noFill/>
          <a:ln>
            <a:noFill/>
          </a:ln>
        </p:spPr>
        <p:txBody>
          <a:bodyPr lIns="50800" tIns="50800" rIns="50800" bIns="50800" anchor="ctr"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In the body, address the extent to which the topic of investigation involved a turning point.</a:t>
            </a:r>
          </a:p>
        </p:txBody>
      </p:sp>
      <p:grpSp>
        <p:nvGrpSpPr>
          <p:cNvPr id="253" name="Shape 253"/>
          <p:cNvGrpSpPr/>
          <p:nvPr/>
        </p:nvGrpSpPr>
        <p:grpSpPr>
          <a:xfrm>
            <a:off x="5018603" y="5555299"/>
            <a:ext cx="2967593" cy="2863909"/>
            <a:chOff x="0" y="-12"/>
            <a:chExt cx="2967591" cy="2863908"/>
          </a:xfrm>
        </p:grpSpPr>
        <p:sp>
          <p:nvSpPr>
            <p:cNvPr id="254" name="Shape 254"/>
            <p:cNvSpPr/>
            <p:nvPr/>
          </p:nvSpPr>
          <p:spPr>
            <a:xfrm>
              <a:off x="887496" y="-12"/>
              <a:ext cx="1127700" cy="45960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Topic</a:t>
              </a:r>
            </a:p>
          </p:txBody>
        </p:sp>
        <p:cxnSp>
          <p:nvCxnSpPr>
            <p:cNvPr id="255" name="Shape 255"/>
            <p:cNvCxnSpPr/>
            <p:nvPr/>
          </p:nvCxnSpPr>
          <p:spPr>
            <a:xfrm rot="10800000" flipH="1">
              <a:off x="1483795" y="492124"/>
              <a:ext cx="0" cy="2371771"/>
            </a:xfrm>
            <a:prstGeom prst="straightConnector1">
              <a:avLst/>
            </a:prstGeom>
            <a:noFill/>
            <a:ln w="25400" cap="flat" cmpd="sng">
              <a:solidFill>
                <a:srgbClr val="50A7F9"/>
              </a:solidFill>
              <a:prstDash val="solid"/>
              <a:miter/>
              <a:headEnd type="none" w="med" len="med"/>
              <a:tailEnd type="none" w="med" len="med"/>
            </a:ln>
          </p:spPr>
        </p:cxnSp>
        <p:cxnSp>
          <p:nvCxnSpPr>
            <p:cNvPr id="256" name="Shape 256"/>
            <p:cNvCxnSpPr/>
            <p:nvPr/>
          </p:nvCxnSpPr>
          <p:spPr>
            <a:xfrm>
              <a:off x="0" y="808008"/>
              <a:ext cx="2967591" cy="0"/>
            </a:xfrm>
            <a:prstGeom prst="straightConnector1">
              <a:avLst/>
            </a:prstGeom>
            <a:noFill/>
            <a:ln w="25400" cap="flat" cmpd="sng">
              <a:solidFill>
                <a:srgbClr val="50A7F9"/>
              </a:solidFill>
              <a:prstDash val="solid"/>
              <a:miter/>
              <a:headEnd type="none" w="med" len="med"/>
              <a:tailEnd type="none" w="med" len="med"/>
            </a:ln>
          </p:spPr>
        </p:cxnSp>
        <p:cxnSp>
          <p:nvCxnSpPr>
            <p:cNvPr id="257" name="Shape 257"/>
            <p:cNvCxnSpPr/>
            <p:nvPr/>
          </p:nvCxnSpPr>
          <p:spPr>
            <a:xfrm>
              <a:off x="0" y="1891638"/>
              <a:ext cx="2967591" cy="0"/>
            </a:xfrm>
            <a:prstGeom prst="straightConnector1">
              <a:avLst/>
            </a:prstGeom>
            <a:noFill/>
            <a:ln w="25400" cap="flat" cmpd="sng">
              <a:solidFill>
                <a:srgbClr val="50A7F9"/>
              </a:solidFill>
              <a:prstDash val="solid"/>
              <a:miter/>
              <a:headEnd type="none" w="med" len="med"/>
              <a:tailEnd type="none" w="med" len="med"/>
            </a:ln>
          </p:spPr>
        </p:cxnSp>
      </p:grpSp>
      <p:sp>
        <p:nvSpPr>
          <p:cNvPr id="258" name="Shape 258"/>
          <p:cNvSpPr/>
          <p:nvPr/>
        </p:nvSpPr>
        <p:spPr>
          <a:xfrm>
            <a:off x="2985384" y="6693436"/>
            <a:ext cx="1843963"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Category #1</a:t>
            </a:r>
          </a:p>
        </p:txBody>
      </p:sp>
      <p:sp>
        <p:nvSpPr>
          <p:cNvPr id="259" name="Shape 259"/>
          <p:cNvSpPr/>
          <p:nvPr/>
        </p:nvSpPr>
        <p:spPr>
          <a:xfrm>
            <a:off x="2985384" y="7701977"/>
            <a:ext cx="1843963"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Category #2</a:t>
            </a:r>
          </a:p>
        </p:txBody>
      </p:sp>
      <p:grpSp>
        <p:nvGrpSpPr>
          <p:cNvPr id="260" name="Shape 260"/>
          <p:cNvGrpSpPr/>
          <p:nvPr/>
        </p:nvGrpSpPr>
        <p:grpSpPr>
          <a:xfrm>
            <a:off x="5384884" y="5913303"/>
            <a:ext cx="818655" cy="2197389"/>
            <a:chOff x="-1" y="0"/>
            <a:chExt cx="818653" cy="2197387"/>
          </a:xfrm>
        </p:grpSpPr>
        <p:sp>
          <p:nvSpPr>
            <p:cNvPr id="261" name="Shape 261"/>
            <p:cNvSpPr/>
            <p:nvPr/>
          </p:nvSpPr>
          <p:spPr>
            <a:xfrm>
              <a:off x="257337" y="0"/>
              <a:ext cx="336798" cy="52093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000" b="0" i="0" u="none" strike="noStrike" cap="none">
                  <a:solidFill>
                    <a:schemeClr val="accent2"/>
                  </a:solidFill>
                  <a:latin typeface="Arial"/>
                  <a:ea typeface="Arial"/>
                  <a:cs typeface="Arial"/>
                  <a:sym typeface="Arial"/>
                </a:rPr>
                <a:t>+</a:t>
              </a:r>
            </a:p>
          </p:txBody>
        </p:sp>
        <p:grpSp>
          <p:nvGrpSpPr>
            <p:cNvPr id="262" name="Shape 262"/>
            <p:cNvGrpSpPr/>
            <p:nvPr/>
          </p:nvGrpSpPr>
          <p:grpSpPr>
            <a:xfrm>
              <a:off x="-1" y="780130"/>
              <a:ext cx="818653" cy="1417257"/>
              <a:chOff x="0" y="0"/>
              <a:chExt cx="818652" cy="1417254"/>
            </a:xfrm>
          </p:grpSpPr>
          <p:sp>
            <p:nvSpPr>
              <p:cNvPr id="263" name="Shape 263"/>
              <p:cNvSpPr/>
              <p:nvPr/>
            </p:nvSpPr>
            <p:spPr>
              <a:xfrm>
                <a:off x="0" y="0"/>
                <a:ext cx="273051"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500" b="0" i="0" u="none" strike="noStrike" cap="none">
                    <a:solidFill>
                      <a:schemeClr val="accent2"/>
                    </a:solidFill>
                    <a:latin typeface="Arial"/>
                    <a:ea typeface="Arial"/>
                    <a:cs typeface="Arial"/>
                    <a:sym typeface="Arial"/>
                  </a:rPr>
                  <a:t>x</a:t>
                </a:r>
              </a:p>
            </p:txBody>
          </p:sp>
          <p:sp>
            <p:nvSpPr>
              <p:cNvPr id="264" name="Shape 264"/>
              <p:cNvSpPr/>
              <p:nvPr/>
            </p:nvSpPr>
            <p:spPr>
              <a:xfrm>
                <a:off x="545600" y="0"/>
                <a:ext cx="273051"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500" b="0" i="0" u="none" strike="noStrike" cap="none">
                    <a:solidFill>
                      <a:schemeClr val="accent2"/>
                    </a:solidFill>
                    <a:latin typeface="Arial"/>
                    <a:ea typeface="Arial"/>
                    <a:cs typeface="Arial"/>
                    <a:sym typeface="Arial"/>
                  </a:rPr>
                  <a:t>x</a:t>
                </a:r>
              </a:p>
            </p:txBody>
          </p:sp>
          <p:sp>
            <p:nvSpPr>
              <p:cNvPr id="265" name="Shape 265"/>
              <p:cNvSpPr/>
              <p:nvPr/>
            </p:nvSpPr>
            <p:spPr>
              <a:xfrm>
                <a:off x="249546" y="957738"/>
                <a:ext cx="273051"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500" b="0" i="0" u="none" strike="noStrike" cap="none">
                    <a:solidFill>
                      <a:schemeClr val="accent2"/>
                    </a:solidFill>
                    <a:latin typeface="Arial"/>
                    <a:ea typeface="Arial"/>
                    <a:cs typeface="Arial"/>
                    <a:sym typeface="Arial"/>
                  </a:rPr>
                  <a:t>x</a:t>
                </a:r>
              </a:p>
            </p:txBody>
          </p:sp>
        </p:grpSp>
      </p:grpSp>
      <p:grpSp>
        <p:nvGrpSpPr>
          <p:cNvPr id="266" name="Shape 266"/>
          <p:cNvGrpSpPr/>
          <p:nvPr/>
        </p:nvGrpSpPr>
        <p:grpSpPr>
          <a:xfrm>
            <a:off x="7033744" y="5885796"/>
            <a:ext cx="293133" cy="2275696"/>
            <a:chOff x="0" y="0"/>
            <a:chExt cx="293132" cy="2275694"/>
          </a:xfrm>
        </p:grpSpPr>
        <p:sp>
          <p:nvSpPr>
            <p:cNvPr id="267" name="Shape 267"/>
            <p:cNvSpPr/>
            <p:nvPr/>
          </p:nvSpPr>
          <p:spPr>
            <a:xfrm>
              <a:off x="0" y="0"/>
              <a:ext cx="241176" cy="52093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3000" b="0" i="0" u="none" strike="noStrike" cap="none">
                  <a:solidFill>
                    <a:schemeClr val="accent5"/>
                  </a:solidFill>
                  <a:latin typeface="Arial"/>
                  <a:ea typeface="Arial"/>
                  <a:cs typeface="Arial"/>
                  <a:sym typeface="Arial"/>
                </a:rPr>
                <a:t>-</a:t>
              </a:r>
            </a:p>
          </p:txBody>
        </p:sp>
        <p:grpSp>
          <p:nvGrpSpPr>
            <p:cNvPr id="268" name="Shape 268"/>
            <p:cNvGrpSpPr/>
            <p:nvPr/>
          </p:nvGrpSpPr>
          <p:grpSpPr>
            <a:xfrm>
              <a:off x="20079" y="871704"/>
              <a:ext cx="273052" cy="1403990"/>
              <a:chOff x="0" y="0"/>
              <a:chExt cx="273051" cy="1403989"/>
            </a:xfrm>
          </p:grpSpPr>
          <p:sp>
            <p:nvSpPr>
              <p:cNvPr id="269" name="Shape 269"/>
              <p:cNvSpPr/>
              <p:nvPr/>
            </p:nvSpPr>
            <p:spPr>
              <a:xfrm>
                <a:off x="0" y="0"/>
                <a:ext cx="273051"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x</a:t>
                </a:r>
              </a:p>
            </p:txBody>
          </p:sp>
          <p:sp>
            <p:nvSpPr>
              <p:cNvPr id="270" name="Shape 270"/>
              <p:cNvSpPr/>
              <p:nvPr/>
            </p:nvSpPr>
            <p:spPr>
              <a:xfrm>
                <a:off x="0" y="944474"/>
                <a:ext cx="273051"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x</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0"/>
                                        </p:tgtEl>
                                        <p:attrNameLst>
                                          <p:attrName>style.visibility</p:attrName>
                                        </p:attrNameLst>
                                      </p:cBhvr>
                                      <p:to>
                                        <p:strVal val="visible"/>
                                      </p:to>
                                    </p:set>
                                    <p:anim calcmode="lin" valueType="num">
                                      <p:cBhvr additive="base">
                                        <p:cTn id="7" dur="1000"/>
                                        <p:tgtEl>
                                          <p:spTgt spid="250"/>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49">
                                            <p:txEl>
                                              <p:pRg st="0" end="0"/>
                                            </p:txEl>
                                          </p:spTgt>
                                        </p:tgtEl>
                                        <p:attrNameLst>
                                          <p:attrName>style.visibility</p:attrName>
                                        </p:attrNameLst>
                                      </p:cBhvr>
                                      <p:to>
                                        <p:strVal val="visible"/>
                                      </p:to>
                                    </p:set>
                                    <p:anim calcmode="lin" valueType="num">
                                      <p:cBhvr additive="base">
                                        <p:cTn id="12" dur="1000"/>
                                        <p:tgtEl>
                                          <p:spTgt spid="249">
                                            <p:txEl>
                                              <p:pRg st="0" end="0"/>
                                            </p:txEl>
                                          </p:spTgt>
                                        </p:tgtEl>
                                        <p:attrNameLst>
                                          <p:attrName>ppt_x</p:attrName>
                                        </p:attrNameLst>
                                      </p:cBhvr>
                                      <p:tavLst>
                                        <p:tav tm="0">
                                          <p:val>
                                            <p:strVal val="#ppt_x-1"/>
                                          </p:val>
                                        </p:tav>
                                        <p:tav tm="100000">
                                          <p:val>
                                            <p:strVal val="#ppt_x"/>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253"/>
                                        </p:tgtEl>
                                        <p:attrNameLst>
                                          <p:attrName>style.visibility</p:attrName>
                                        </p:attrNameLst>
                                      </p:cBhvr>
                                      <p:to>
                                        <p:strVal val="visible"/>
                                      </p:to>
                                    </p:set>
                                    <p:anim calcmode="lin" valueType="num">
                                      <p:cBhvr additive="base">
                                        <p:cTn id="16" dur="1000"/>
                                        <p:tgtEl>
                                          <p:spTgt spid="253"/>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2" presetClass="entr" presetSubtype="8" fill="hold" nodeType="afterEffect">
                                  <p:stCondLst>
                                    <p:cond delay="0"/>
                                  </p:stCondLst>
                                  <p:childTnLst>
                                    <p:set>
                                      <p:cBhvr>
                                        <p:cTn id="19" dur="1" fill="hold">
                                          <p:stCondLst>
                                            <p:cond delay="0"/>
                                          </p:stCondLst>
                                        </p:cTn>
                                        <p:tgtEl>
                                          <p:spTgt spid="258"/>
                                        </p:tgtEl>
                                        <p:attrNameLst>
                                          <p:attrName>style.visibility</p:attrName>
                                        </p:attrNameLst>
                                      </p:cBhvr>
                                      <p:to>
                                        <p:strVal val="visible"/>
                                      </p:to>
                                    </p:set>
                                    <p:anim calcmode="lin" valueType="num">
                                      <p:cBhvr additive="base">
                                        <p:cTn id="20" dur="1000"/>
                                        <p:tgtEl>
                                          <p:spTgt spid="258"/>
                                        </p:tgtEl>
                                        <p:attrNameLst>
                                          <p:attrName>ppt_x</p:attrName>
                                        </p:attrNameLst>
                                      </p:cBhvr>
                                      <p:tavLst>
                                        <p:tav tm="0">
                                          <p:val>
                                            <p:strVal val="#ppt_x-1"/>
                                          </p:val>
                                        </p:tav>
                                        <p:tav tm="100000">
                                          <p:val>
                                            <p:strVal val="#ppt_x"/>
                                          </p:val>
                                        </p:tav>
                                      </p:tavLst>
                                    </p:anim>
                                  </p:childTnLst>
                                </p:cTn>
                              </p:par>
                            </p:childTnLst>
                          </p:cTn>
                        </p:par>
                        <p:par>
                          <p:cTn id="21" fill="hold">
                            <p:stCondLst>
                              <p:cond delay="3000"/>
                            </p:stCondLst>
                            <p:childTnLst>
                              <p:par>
                                <p:cTn id="22" presetID="2" presetClass="entr" presetSubtype="8" fill="hold" nodeType="afterEffect">
                                  <p:stCondLst>
                                    <p:cond delay="0"/>
                                  </p:stCondLst>
                                  <p:childTnLst>
                                    <p:set>
                                      <p:cBhvr>
                                        <p:cTn id="23" dur="1" fill="hold">
                                          <p:stCondLst>
                                            <p:cond delay="0"/>
                                          </p:stCondLst>
                                        </p:cTn>
                                        <p:tgtEl>
                                          <p:spTgt spid="259"/>
                                        </p:tgtEl>
                                        <p:attrNameLst>
                                          <p:attrName>style.visibility</p:attrName>
                                        </p:attrNameLst>
                                      </p:cBhvr>
                                      <p:to>
                                        <p:strVal val="visible"/>
                                      </p:to>
                                    </p:set>
                                    <p:anim calcmode="lin" valueType="num">
                                      <p:cBhvr additive="base">
                                        <p:cTn id="24" dur="1000"/>
                                        <p:tgtEl>
                                          <p:spTgt spid="259"/>
                                        </p:tgtEl>
                                        <p:attrNameLst>
                                          <p:attrName>ppt_x</p:attrName>
                                        </p:attrNameLst>
                                      </p:cBhvr>
                                      <p:tavLst>
                                        <p:tav tm="0">
                                          <p:val>
                                            <p:strVal val="#ppt_x-1"/>
                                          </p:val>
                                        </p:tav>
                                        <p:tav tm="100000">
                                          <p:val>
                                            <p:strVal val="#ppt_x"/>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51">
                                            <p:txEl>
                                              <p:pRg st="0" end="0"/>
                                            </p:txEl>
                                          </p:spTgt>
                                        </p:tgtEl>
                                        <p:attrNameLst>
                                          <p:attrName>style.visibility</p:attrName>
                                        </p:attrNameLst>
                                      </p:cBhvr>
                                      <p:to>
                                        <p:strVal val="visible"/>
                                      </p:to>
                                    </p:set>
                                    <p:anim calcmode="lin" valueType="num">
                                      <p:cBhvr additive="base">
                                        <p:cTn id="29" dur="1000"/>
                                        <p:tgtEl>
                                          <p:spTgt spid="251">
                                            <p:txEl>
                                              <p:pRg st="0" end="0"/>
                                            </p:txEl>
                                          </p:spTgt>
                                        </p:tgtEl>
                                        <p:attrNameLst>
                                          <p:attrName>ppt_x</p:attrName>
                                        </p:attrNameLst>
                                      </p:cBhvr>
                                      <p:tavLst>
                                        <p:tav tm="0">
                                          <p:val>
                                            <p:strVal val="#ppt_x-1"/>
                                          </p:val>
                                        </p:tav>
                                        <p:tav tm="100000">
                                          <p:val>
                                            <p:strVal val="#ppt_x"/>
                                          </p:val>
                                        </p:tav>
                                      </p:tavLst>
                                    </p:anim>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260"/>
                                        </p:tgtEl>
                                        <p:attrNameLst>
                                          <p:attrName>style.visibility</p:attrName>
                                        </p:attrNameLst>
                                      </p:cBhvr>
                                      <p:to>
                                        <p:strVal val="visible"/>
                                      </p:to>
                                    </p:set>
                                    <p:animEffect transition="in" filter="fade">
                                      <p:cBhvr>
                                        <p:cTn id="33" dur="1000"/>
                                        <p:tgtEl>
                                          <p:spTgt spid="260"/>
                                        </p:tgtEl>
                                      </p:cBhvr>
                                    </p:animEffect>
                                  </p:childTnLst>
                                </p:cTn>
                              </p:par>
                            </p:childTnLst>
                          </p:cTn>
                        </p:par>
                        <p:par>
                          <p:cTn id="34" fill="hold">
                            <p:stCondLst>
                              <p:cond delay="2000"/>
                            </p:stCondLst>
                            <p:childTnLst>
                              <p:par>
                                <p:cTn id="35" presetID="10" presetClass="entr" presetSubtype="0" fill="hold" nodeType="afterEffect">
                                  <p:stCondLst>
                                    <p:cond delay="0"/>
                                  </p:stCondLst>
                                  <p:childTnLst>
                                    <p:set>
                                      <p:cBhvr>
                                        <p:cTn id="36" dur="1" fill="hold">
                                          <p:stCondLst>
                                            <p:cond delay="0"/>
                                          </p:stCondLst>
                                        </p:cTn>
                                        <p:tgtEl>
                                          <p:spTgt spid="266"/>
                                        </p:tgtEl>
                                        <p:attrNameLst>
                                          <p:attrName>style.visibility</p:attrName>
                                        </p:attrNameLst>
                                      </p:cBhvr>
                                      <p:to>
                                        <p:strVal val="visible"/>
                                      </p:to>
                                    </p:set>
                                    <p:animEffect transition="in" filter="fade">
                                      <p:cBhvr>
                                        <p:cTn id="37" dur="1000"/>
                                        <p:tgtEl>
                                          <p:spTgt spid="266"/>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252"/>
                                        </p:tgtEl>
                                        <p:attrNameLst>
                                          <p:attrName>style.visibility</p:attrName>
                                        </p:attrNameLst>
                                      </p:cBhvr>
                                      <p:to>
                                        <p:strVal val="visible"/>
                                      </p:to>
                                    </p:set>
                                    <p:anim calcmode="lin" valueType="num">
                                      <p:cBhvr additive="base">
                                        <p:cTn id="42" dur="1000"/>
                                        <p:tgtEl>
                                          <p:spTgt spid="25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p:nvPr/>
        </p:nvSpPr>
        <p:spPr>
          <a:xfrm>
            <a:off x="634027" y="2726682"/>
            <a:ext cx="11747501" cy="1028105"/>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Prompt: Evaluate the extent to which the Declaration of Independence was a turning point in American History.</a:t>
            </a:r>
          </a:p>
        </p:txBody>
      </p:sp>
      <p:sp>
        <p:nvSpPr>
          <p:cNvPr id="276" name="Shape 276"/>
          <p:cNvSpPr/>
          <p:nvPr/>
        </p:nvSpPr>
        <p:spPr>
          <a:xfrm>
            <a:off x="635000" y="1968500"/>
            <a:ext cx="3471665"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Sample TP Model</a:t>
            </a:r>
          </a:p>
        </p:txBody>
      </p:sp>
      <p:sp>
        <p:nvSpPr>
          <p:cNvPr id="277" name="Shape 277"/>
          <p:cNvSpPr/>
          <p:nvPr/>
        </p:nvSpPr>
        <p:spPr>
          <a:xfrm>
            <a:off x="635000" y="1269011"/>
            <a:ext cx="5879752"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“Big Four” HTS Model</a:t>
            </a:r>
          </a:p>
        </p:txBody>
      </p:sp>
      <p:grpSp>
        <p:nvGrpSpPr>
          <p:cNvPr id="278" name="Shape 278"/>
          <p:cNvGrpSpPr/>
          <p:nvPr/>
        </p:nvGrpSpPr>
        <p:grpSpPr>
          <a:xfrm>
            <a:off x="4173857" y="4079513"/>
            <a:ext cx="4657085" cy="4357725"/>
            <a:chOff x="0" y="0"/>
            <a:chExt cx="4657084" cy="4357724"/>
          </a:xfrm>
        </p:grpSpPr>
        <p:cxnSp>
          <p:nvCxnSpPr>
            <p:cNvPr id="279" name="Shape 279"/>
            <p:cNvCxnSpPr/>
            <p:nvPr/>
          </p:nvCxnSpPr>
          <p:spPr>
            <a:xfrm rot="10800000" flipH="1">
              <a:off x="2328541" y="635668"/>
              <a:ext cx="0" cy="3722054"/>
            </a:xfrm>
            <a:prstGeom prst="straightConnector1">
              <a:avLst/>
            </a:prstGeom>
            <a:noFill/>
            <a:ln w="25400" cap="flat" cmpd="sng">
              <a:solidFill>
                <a:srgbClr val="50A7F9"/>
              </a:solidFill>
              <a:prstDash val="solid"/>
              <a:miter/>
              <a:headEnd type="none" w="med" len="med"/>
              <a:tailEnd type="none" w="med" len="med"/>
            </a:ln>
          </p:spPr>
        </p:cxnSp>
        <p:cxnSp>
          <p:nvCxnSpPr>
            <p:cNvPr id="280" name="Shape 280"/>
            <p:cNvCxnSpPr/>
            <p:nvPr/>
          </p:nvCxnSpPr>
          <p:spPr>
            <a:xfrm>
              <a:off x="0" y="1131391"/>
              <a:ext cx="4657084" cy="0"/>
            </a:xfrm>
            <a:prstGeom prst="straightConnector1">
              <a:avLst/>
            </a:prstGeom>
            <a:noFill/>
            <a:ln w="25400" cap="flat" cmpd="sng">
              <a:solidFill>
                <a:srgbClr val="50A7F9"/>
              </a:solidFill>
              <a:prstDash val="solid"/>
              <a:miter/>
              <a:headEnd type="none" w="med" len="med"/>
              <a:tailEnd type="none" w="med" len="med"/>
            </a:ln>
          </p:spPr>
        </p:cxnSp>
        <p:cxnSp>
          <p:nvCxnSpPr>
            <p:cNvPr id="281" name="Shape 281"/>
            <p:cNvCxnSpPr/>
            <p:nvPr/>
          </p:nvCxnSpPr>
          <p:spPr>
            <a:xfrm>
              <a:off x="0" y="2831946"/>
              <a:ext cx="4657084" cy="0"/>
            </a:xfrm>
            <a:prstGeom prst="straightConnector1">
              <a:avLst/>
            </a:prstGeom>
            <a:noFill/>
            <a:ln w="25400" cap="flat" cmpd="sng">
              <a:solidFill>
                <a:srgbClr val="50A7F9"/>
              </a:solidFill>
              <a:prstDash val="solid"/>
              <a:miter/>
              <a:headEnd type="none" w="med" len="med"/>
              <a:tailEnd type="none" w="med" len="med"/>
            </a:ln>
          </p:spPr>
        </p:cxnSp>
        <p:grpSp>
          <p:nvGrpSpPr>
            <p:cNvPr id="282" name="Shape 282"/>
            <p:cNvGrpSpPr/>
            <p:nvPr/>
          </p:nvGrpSpPr>
          <p:grpSpPr>
            <a:xfrm>
              <a:off x="978655" y="382004"/>
              <a:ext cx="2562216" cy="860681"/>
              <a:chOff x="0" y="0"/>
              <a:chExt cx="2562214" cy="860679"/>
            </a:xfrm>
          </p:grpSpPr>
          <p:sp>
            <p:nvSpPr>
              <p:cNvPr id="283" name="Shape 283"/>
              <p:cNvSpPr/>
              <p:nvPr/>
            </p:nvSpPr>
            <p:spPr>
              <a:xfrm>
                <a:off x="0" y="43167"/>
                <a:ext cx="528543" cy="81751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000" b="0" i="0" u="none" strike="noStrike" cap="none">
                    <a:solidFill>
                      <a:schemeClr val="accent2"/>
                    </a:solidFill>
                    <a:latin typeface="Arial"/>
                    <a:ea typeface="Arial"/>
                    <a:cs typeface="Arial"/>
                    <a:sym typeface="Arial"/>
                  </a:rPr>
                  <a:t>+</a:t>
                </a:r>
              </a:p>
            </p:txBody>
          </p:sp>
          <p:sp>
            <p:nvSpPr>
              <p:cNvPr id="284" name="Shape 284"/>
              <p:cNvSpPr/>
              <p:nvPr/>
            </p:nvSpPr>
            <p:spPr>
              <a:xfrm>
                <a:off x="2183732" y="0"/>
                <a:ext cx="378481" cy="81751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3000" b="0" i="0" u="none" strike="noStrike" cap="none">
                    <a:solidFill>
                      <a:schemeClr val="accent5"/>
                    </a:solidFill>
                    <a:latin typeface="Arial"/>
                    <a:ea typeface="Arial"/>
                    <a:cs typeface="Arial"/>
                    <a:sym typeface="Arial"/>
                  </a:rPr>
                  <a:t>-</a:t>
                </a:r>
              </a:p>
            </p:txBody>
          </p:sp>
        </p:grpSp>
        <p:sp>
          <p:nvSpPr>
            <p:cNvPr id="285" name="Shape 285"/>
            <p:cNvSpPr/>
            <p:nvPr/>
          </p:nvSpPr>
          <p:spPr>
            <a:xfrm>
              <a:off x="241437" y="0"/>
              <a:ext cx="4174208"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Declaration of Independence</a:t>
              </a:r>
            </a:p>
          </p:txBody>
        </p:sp>
      </p:grpSp>
      <p:sp>
        <p:nvSpPr>
          <p:cNvPr id="286" name="Shape 286"/>
          <p:cNvSpPr/>
          <p:nvPr/>
        </p:nvSpPr>
        <p:spPr>
          <a:xfrm>
            <a:off x="992515" y="5647276"/>
            <a:ext cx="2214173" cy="827814"/>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Human Rights</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(POL)</a:t>
            </a:r>
          </a:p>
        </p:txBody>
      </p:sp>
      <p:sp>
        <p:nvSpPr>
          <p:cNvPr id="287" name="Shape 287"/>
          <p:cNvSpPr/>
          <p:nvPr/>
        </p:nvSpPr>
        <p:spPr>
          <a:xfrm>
            <a:off x="418674" y="7289114"/>
            <a:ext cx="3361855" cy="827814"/>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International Relations</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(WOR)</a:t>
            </a:r>
          </a:p>
        </p:txBody>
      </p:sp>
      <p:grpSp>
        <p:nvGrpSpPr>
          <p:cNvPr id="288" name="Shape 288"/>
          <p:cNvGrpSpPr/>
          <p:nvPr/>
        </p:nvGrpSpPr>
        <p:grpSpPr>
          <a:xfrm>
            <a:off x="3636144" y="7364274"/>
            <a:ext cx="5719813" cy="677493"/>
            <a:chOff x="0" y="0"/>
            <a:chExt cx="5719811" cy="677491"/>
          </a:xfrm>
        </p:grpSpPr>
        <p:sp>
          <p:nvSpPr>
            <p:cNvPr id="289" name="Shape 289"/>
            <p:cNvSpPr/>
            <p:nvPr/>
          </p:nvSpPr>
          <p:spPr>
            <a:xfrm>
              <a:off x="0" y="191538"/>
              <a:ext cx="2852614" cy="38539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000" b="0" i="0" u="none" strike="noStrike" cap="none">
                  <a:solidFill>
                    <a:schemeClr val="accent2"/>
                  </a:solidFill>
                  <a:latin typeface="Arial"/>
                  <a:ea typeface="Arial"/>
                  <a:cs typeface="Arial"/>
                  <a:sym typeface="Arial"/>
                </a:rPr>
                <a:t>Treaty with France</a:t>
              </a:r>
            </a:p>
          </p:txBody>
        </p:sp>
        <p:sp>
          <p:nvSpPr>
            <p:cNvPr id="290" name="Shape 290"/>
            <p:cNvSpPr/>
            <p:nvPr/>
          </p:nvSpPr>
          <p:spPr>
            <a:xfrm>
              <a:off x="2867197" y="0"/>
              <a:ext cx="2852614" cy="67749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000" b="0" i="0" u="none" strike="noStrike" cap="none">
                  <a:solidFill>
                    <a:schemeClr val="accent5"/>
                  </a:solidFill>
                  <a:latin typeface="Arial"/>
                  <a:ea typeface="Arial"/>
                  <a:cs typeface="Arial"/>
                  <a:sym typeface="Arial"/>
                </a:rPr>
                <a:t>US not respected by Britain</a:t>
              </a:r>
            </a:p>
          </p:txBody>
        </p:sp>
      </p:grpSp>
      <p:grpSp>
        <p:nvGrpSpPr>
          <p:cNvPr id="291" name="Shape 291"/>
          <p:cNvGrpSpPr/>
          <p:nvPr/>
        </p:nvGrpSpPr>
        <p:grpSpPr>
          <a:xfrm>
            <a:off x="3623443" y="5449386"/>
            <a:ext cx="5720753" cy="1223594"/>
            <a:chOff x="0" y="0"/>
            <a:chExt cx="5720753" cy="1223592"/>
          </a:xfrm>
        </p:grpSpPr>
        <p:sp>
          <p:nvSpPr>
            <p:cNvPr id="292" name="Shape 292"/>
            <p:cNvSpPr/>
            <p:nvPr/>
          </p:nvSpPr>
          <p:spPr>
            <a:xfrm>
              <a:off x="0" y="0"/>
              <a:ext cx="2852614" cy="122359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000" b="0" i="0" u="none" strike="noStrike" cap="none">
                  <a:solidFill>
                    <a:schemeClr val="accent2"/>
                  </a:solidFill>
                  <a:latin typeface="Arial"/>
                  <a:ea typeface="Arial"/>
                  <a:cs typeface="Arial"/>
                  <a:sym typeface="Arial"/>
                </a:rPr>
                <a:t>All created equal</a:t>
              </a:r>
            </a:p>
            <a:p>
              <a:pPr marL="0" marR="0" lvl="0" indent="0" algn="ctr" rtl="0">
                <a:lnSpc>
                  <a:spcPct val="100000"/>
                </a:lnSpc>
                <a:spcBef>
                  <a:spcPts val="1000"/>
                </a:spcBef>
                <a:spcAft>
                  <a:spcPts val="0"/>
                </a:spcAft>
                <a:buClr>
                  <a:schemeClr val="accent2"/>
                </a:buClr>
                <a:buSzPct val="25000"/>
                <a:buFont typeface="Arial"/>
                <a:buNone/>
              </a:pPr>
              <a:r>
                <a:rPr lang="en-US" sz="2000" b="0" i="0" u="none" strike="noStrike" cap="none">
                  <a:solidFill>
                    <a:schemeClr val="accent2"/>
                  </a:solidFill>
                  <a:latin typeface="Arial"/>
                  <a:ea typeface="Arial"/>
                  <a:cs typeface="Arial"/>
                  <a:sym typeface="Arial"/>
                </a:rPr>
                <a:t>Challenge to monarchy</a:t>
              </a:r>
            </a:p>
            <a:p>
              <a:pPr marL="0" marR="0" lvl="0" indent="0" algn="ctr" rtl="0">
                <a:lnSpc>
                  <a:spcPct val="100000"/>
                </a:lnSpc>
                <a:spcBef>
                  <a:spcPts val="0"/>
                </a:spcBef>
                <a:spcAft>
                  <a:spcPts val="0"/>
                </a:spcAft>
                <a:buClr>
                  <a:schemeClr val="accent2"/>
                </a:buClr>
                <a:buSzPct val="25000"/>
                <a:buFont typeface="Arial"/>
                <a:buNone/>
              </a:pPr>
              <a:r>
                <a:rPr lang="en-US" sz="2000" b="0" i="0" u="none" strike="noStrike" cap="none">
                  <a:solidFill>
                    <a:schemeClr val="accent2"/>
                  </a:solidFill>
                  <a:latin typeface="Arial"/>
                  <a:ea typeface="Arial"/>
                  <a:cs typeface="Arial"/>
                  <a:sym typeface="Arial"/>
                </a:rPr>
                <a:t>First modern democracy</a:t>
              </a:r>
            </a:p>
          </p:txBody>
        </p:sp>
        <p:sp>
          <p:nvSpPr>
            <p:cNvPr id="293" name="Shape 293"/>
            <p:cNvSpPr/>
            <p:nvPr/>
          </p:nvSpPr>
          <p:spPr>
            <a:xfrm>
              <a:off x="2868138" y="278468"/>
              <a:ext cx="2852614" cy="67749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000" b="0" i="0" u="none" strike="noStrike" cap="none">
                  <a:solidFill>
                    <a:schemeClr val="accent5"/>
                  </a:solidFill>
                  <a:latin typeface="Arial"/>
                  <a:ea typeface="Arial"/>
                  <a:cs typeface="Arial"/>
                  <a:sym typeface="Arial"/>
                </a:rPr>
                <a:t>Continuation </a:t>
              </a:r>
              <a:br>
                <a:rPr lang="en-US" sz="2000" b="0" i="0" u="none" strike="noStrike" cap="none">
                  <a:solidFill>
                    <a:schemeClr val="accent5"/>
                  </a:solidFill>
                  <a:latin typeface="Arial"/>
                  <a:ea typeface="Arial"/>
                  <a:cs typeface="Arial"/>
                  <a:sym typeface="Arial"/>
                </a:rPr>
              </a:br>
              <a:r>
                <a:rPr lang="en-US" sz="2000" b="0" i="0" u="none" strike="noStrike" cap="none">
                  <a:solidFill>
                    <a:schemeClr val="accent5"/>
                  </a:solidFill>
                  <a:latin typeface="Arial"/>
                  <a:ea typeface="Arial"/>
                  <a:cs typeface="Arial"/>
                  <a:sym typeface="Arial"/>
                </a:rPr>
                <a:t>of slavery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75">
                                            <p:txEl>
                                              <p:pRg st="0" end="0"/>
                                            </p:txEl>
                                          </p:spTgt>
                                        </p:tgtEl>
                                        <p:attrNameLst>
                                          <p:attrName>style.visibility</p:attrName>
                                        </p:attrNameLst>
                                      </p:cBhvr>
                                      <p:to>
                                        <p:strVal val="visible"/>
                                      </p:to>
                                    </p:set>
                                    <p:anim calcmode="lin" valueType="num">
                                      <p:cBhvr additive="base">
                                        <p:cTn id="7" dur="1000"/>
                                        <p:tgtEl>
                                          <p:spTgt spid="275">
                                            <p:txEl>
                                              <p:pRg st="0" end="0"/>
                                            </p:txEl>
                                          </p:spTgt>
                                        </p:tgtEl>
                                        <p:attrNameLst>
                                          <p:attrName>ppt_x</p:attrName>
                                        </p:attrNameLst>
                                      </p:cBhvr>
                                      <p:tavLst>
                                        <p:tav tm="0">
                                          <p:val>
                                            <p:strVal val="#ppt_x-1"/>
                                          </p:val>
                                        </p:tav>
                                        <p:tav tm="100000">
                                          <p:val>
                                            <p:strVal val="#ppt_x"/>
                                          </p:val>
                                        </p:tav>
                                      </p:tavLst>
                                    </p:anim>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78"/>
                                        </p:tgtEl>
                                        <p:attrNameLst>
                                          <p:attrName>style.visibility</p:attrName>
                                        </p:attrNameLst>
                                      </p:cBhvr>
                                      <p:to>
                                        <p:strVal val="visible"/>
                                      </p:to>
                                    </p:set>
                                    <p:anim calcmode="lin" valueType="num">
                                      <p:cBhvr additive="base">
                                        <p:cTn id="11" dur="1000"/>
                                        <p:tgtEl>
                                          <p:spTgt spid="278"/>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286"/>
                                        </p:tgtEl>
                                        <p:attrNameLst>
                                          <p:attrName>style.visibility</p:attrName>
                                        </p:attrNameLst>
                                      </p:cBhvr>
                                      <p:to>
                                        <p:strVal val="visible"/>
                                      </p:to>
                                    </p:set>
                                    <p:anim calcmode="lin" valueType="num">
                                      <p:cBhvr additive="base">
                                        <p:cTn id="16" dur="1000"/>
                                        <p:tgtEl>
                                          <p:spTgt spid="286"/>
                                        </p:tgtEl>
                                        <p:attrNameLst>
                                          <p:attrName>ppt_x</p:attrName>
                                        </p:attrNameLst>
                                      </p:cBhvr>
                                      <p:tavLst>
                                        <p:tav tm="0">
                                          <p:val>
                                            <p:strVal val="#ppt_x-1"/>
                                          </p:val>
                                        </p:tav>
                                        <p:tav tm="100000">
                                          <p:val>
                                            <p:strVal val="#ppt_x"/>
                                          </p:val>
                                        </p:tav>
                                      </p:tavLst>
                                    </p:anim>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291"/>
                                        </p:tgtEl>
                                        <p:attrNameLst>
                                          <p:attrName>style.visibility</p:attrName>
                                        </p:attrNameLst>
                                      </p:cBhvr>
                                      <p:to>
                                        <p:strVal val="visible"/>
                                      </p:to>
                                    </p:set>
                                    <p:animEffect transition="in" filter="fade">
                                      <p:cBhvr>
                                        <p:cTn id="20" dur="1000"/>
                                        <p:tgtEl>
                                          <p:spTgt spid="291"/>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87"/>
                                        </p:tgtEl>
                                        <p:attrNameLst>
                                          <p:attrName>style.visibility</p:attrName>
                                        </p:attrNameLst>
                                      </p:cBhvr>
                                      <p:to>
                                        <p:strVal val="visible"/>
                                      </p:to>
                                    </p:set>
                                    <p:anim calcmode="lin" valueType="num">
                                      <p:cBhvr additive="base">
                                        <p:cTn id="25" dur="1000"/>
                                        <p:tgtEl>
                                          <p:spTgt spid="287"/>
                                        </p:tgtEl>
                                        <p:attrNameLst>
                                          <p:attrName>ppt_x</p:attrName>
                                        </p:attrNameLst>
                                      </p:cBhvr>
                                      <p:tavLst>
                                        <p:tav tm="0">
                                          <p:val>
                                            <p:strVal val="#ppt_x-1"/>
                                          </p:val>
                                        </p:tav>
                                        <p:tav tm="100000">
                                          <p:val>
                                            <p:strVal val="#ppt_x"/>
                                          </p:val>
                                        </p:tav>
                                      </p:tavLst>
                                    </p:anim>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288"/>
                                        </p:tgtEl>
                                        <p:attrNameLst>
                                          <p:attrName>style.visibility</p:attrName>
                                        </p:attrNameLst>
                                      </p:cBhvr>
                                      <p:to>
                                        <p:strVal val="visible"/>
                                      </p:to>
                                    </p:set>
                                    <p:animEffect transition="in" filter="fade">
                                      <p:cBhvr>
                                        <p:cTn id="29" dur="1000"/>
                                        <p:tgtEl>
                                          <p:spTgt spid="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p:nvPr/>
        </p:nvSpPr>
        <p:spPr>
          <a:xfrm>
            <a:off x="635000" y="1269011"/>
            <a:ext cx="244294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Quiz Time!</a:t>
            </a:r>
          </a:p>
        </p:txBody>
      </p:sp>
      <p:sp>
        <p:nvSpPr>
          <p:cNvPr id="299" name="Shape 299"/>
          <p:cNvSpPr/>
          <p:nvPr/>
        </p:nvSpPr>
        <p:spPr>
          <a:xfrm>
            <a:off x="634027" y="3171182"/>
            <a:ext cx="11749443" cy="2158405"/>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Evaluate the extent to which US foreign policy goals contributed to maintaining continuity as well as fostered change from the end of WWI (1918) to the end of the Korean War (1953).</a:t>
            </a:r>
          </a:p>
        </p:txBody>
      </p:sp>
      <p:sp>
        <p:nvSpPr>
          <p:cNvPr id="300" name="Shape 300"/>
          <p:cNvSpPr/>
          <p:nvPr/>
        </p:nvSpPr>
        <p:spPr>
          <a:xfrm>
            <a:off x="635000" y="1968500"/>
            <a:ext cx="10590213"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Identify which of the “Big Four” applies to the prompt.</a:t>
            </a:r>
          </a:p>
        </p:txBody>
      </p:sp>
      <p:sp>
        <p:nvSpPr>
          <p:cNvPr id="301" name="Shape 301"/>
          <p:cNvSpPr/>
          <p:nvPr/>
        </p:nvSpPr>
        <p:spPr>
          <a:xfrm>
            <a:off x="635000" y="6154480"/>
            <a:ext cx="2168724" cy="12186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ANSWER:</a:t>
            </a:r>
          </a:p>
          <a:p>
            <a:pPr marL="0" marR="0" lvl="0" indent="0" algn="l" rtl="0">
              <a:lnSpc>
                <a:spcPct val="100000"/>
              </a:lnSpc>
              <a:spcBef>
                <a:spcPts val="1500"/>
              </a:spcBef>
              <a:spcAft>
                <a:spcPts val="0"/>
              </a:spcAft>
              <a:buClr>
                <a:schemeClr val="accent5"/>
              </a:buClr>
              <a:buSzPct val="25000"/>
              <a:buFont typeface="Arial"/>
              <a:buNone/>
            </a:pPr>
            <a:r>
              <a:rPr lang="en-US" sz="3200" b="1" i="0" u="none" strike="noStrike" cap="none">
                <a:solidFill>
                  <a:schemeClr val="accent5"/>
                </a:solidFill>
                <a:latin typeface="Arial"/>
                <a:ea typeface="Arial"/>
                <a:cs typeface="Arial"/>
                <a:sym typeface="Arial"/>
              </a:rPr>
              <a:t>CCOT</a:t>
            </a:r>
          </a:p>
        </p:txBody>
      </p:sp>
      <p:grpSp>
        <p:nvGrpSpPr>
          <p:cNvPr id="302" name="Shape 302"/>
          <p:cNvGrpSpPr/>
          <p:nvPr/>
        </p:nvGrpSpPr>
        <p:grpSpPr>
          <a:xfrm>
            <a:off x="3227417" y="4328203"/>
            <a:ext cx="6792481" cy="520936"/>
            <a:chOff x="0" y="0"/>
            <a:chExt cx="6792480" cy="520935"/>
          </a:xfrm>
        </p:grpSpPr>
        <p:sp>
          <p:nvSpPr>
            <p:cNvPr id="303" name="Shape 303"/>
            <p:cNvSpPr/>
            <p:nvPr/>
          </p:nvSpPr>
          <p:spPr>
            <a:xfrm>
              <a:off x="0" y="0"/>
              <a:ext cx="1934467" cy="520935"/>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continuity</a:t>
              </a:r>
            </a:p>
          </p:txBody>
        </p:sp>
        <p:sp>
          <p:nvSpPr>
            <p:cNvPr id="304" name="Shape 304"/>
            <p:cNvSpPr/>
            <p:nvPr/>
          </p:nvSpPr>
          <p:spPr>
            <a:xfrm>
              <a:off x="5344307" y="0"/>
              <a:ext cx="1448173" cy="520935"/>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change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9"/>
                                        </p:tgtEl>
                                        <p:attrNameLst>
                                          <p:attrName>style.visibility</p:attrName>
                                        </p:attrNameLst>
                                      </p:cBhvr>
                                      <p:to>
                                        <p:strVal val="visible"/>
                                      </p:to>
                                    </p:set>
                                    <p:animEffect transition="in" filter="fade">
                                      <p:cBhvr>
                                        <p:cTn id="7" dur="1000"/>
                                        <p:tgtEl>
                                          <p:spTgt spid="29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1"/>
                                        </p:tgtEl>
                                        <p:attrNameLst>
                                          <p:attrName>style.visibility</p:attrName>
                                        </p:attrNameLst>
                                      </p:cBhvr>
                                      <p:to>
                                        <p:strVal val="visible"/>
                                      </p:to>
                                    </p:set>
                                    <p:animEffect transition="in" filter="fade">
                                      <p:cBhvr>
                                        <p:cTn id="12" dur="1000"/>
                                        <p:tgtEl>
                                          <p:spTgt spid="301"/>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02"/>
                                        </p:tgtEl>
                                        <p:attrNameLst>
                                          <p:attrName>style.visibility</p:attrName>
                                        </p:attrNameLst>
                                      </p:cBhvr>
                                      <p:to>
                                        <p:strVal val="visible"/>
                                      </p:to>
                                    </p:set>
                                    <p:animEffect transition="in" filter="fade">
                                      <p:cBhvr>
                                        <p:cTn id="16" dur="1000"/>
                                        <p:tgtEl>
                                          <p:spTgt spid="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p:nvPr/>
        </p:nvSpPr>
        <p:spPr>
          <a:xfrm>
            <a:off x="635000" y="1269011"/>
            <a:ext cx="244294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Quiz Time!</a:t>
            </a:r>
          </a:p>
        </p:txBody>
      </p:sp>
      <p:sp>
        <p:nvSpPr>
          <p:cNvPr id="310" name="Shape 310"/>
          <p:cNvSpPr/>
          <p:nvPr/>
        </p:nvSpPr>
        <p:spPr>
          <a:xfrm>
            <a:off x="634027" y="3175000"/>
            <a:ext cx="11749443" cy="16885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Evaluate the extent to which the Mexican American War was a critical moment for the expansion of slavery in the United States.</a:t>
            </a:r>
          </a:p>
        </p:txBody>
      </p:sp>
      <p:sp>
        <p:nvSpPr>
          <p:cNvPr id="311" name="Shape 311"/>
          <p:cNvSpPr/>
          <p:nvPr/>
        </p:nvSpPr>
        <p:spPr>
          <a:xfrm>
            <a:off x="635000" y="1968500"/>
            <a:ext cx="10590213"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Identify which of the “Big Four” applies to the prompt.</a:t>
            </a:r>
          </a:p>
        </p:txBody>
      </p:sp>
      <p:sp>
        <p:nvSpPr>
          <p:cNvPr id="312" name="Shape 312"/>
          <p:cNvSpPr/>
          <p:nvPr/>
        </p:nvSpPr>
        <p:spPr>
          <a:xfrm>
            <a:off x="635000" y="6154480"/>
            <a:ext cx="2168724" cy="12186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ANSWER:</a:t>
            </a:r>
          </a:p>
          <a:p>
            <a:pPr marL="0" marR="0" lvl="0" indent="0" algn="l" rtl="0">
              <a:lnSpc>
                <a:spcPct val="100000"/>
              </a:lnSpc>
              <a:spcBef>
                <a:spcPts val="1500"/>
              </a:spcBef>
              <a:spcAft>
                <a:spcPts val="0"/>
              </a:spcAft>
              <a:buClr>
                <a:schemeClr val="accent5"/>
              </a:buClr>
              <a:buSzPct val="25000"/>
              <a:buFont typeface="Arial"/>
              <a:buNone/>
            </a:pPr>
            <a:r>
              <a:rPr lang="en-US" sz="3200" b="1" i="0" u="none" strike="noStrike" cap="none">
                <a:solidFill>
                  <a:schemeClr val="accent5"/>
                </a:solidFill>
                <a:latin typeface="Arial"/>
                <a:ea typeface="Arial"/>
                <a:cs typeface="Arial"/>
                <a:sym typeface="Arial"/>
              </a:rPr>
              <a:t>TP</a:t>
            </a:r>
          </a:p>
        </p:txBody>
      </p:sp>
      <p:sp>
        <p:nvSpPr>
          <p:cNvPr id="313" name="Shape 313"/>
          <p:cNvSpPr/>
          <p:nvPr/>
        </p:nvSpPr>
        <p:spPr>
          <a:xfrm>
            <a:off x="596537" y="4324232"/>
            <a:ext cx="2930314" cy="520935"/>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critical moment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0"/>
                                        </p:tgtEl>
                                        <p:attrNameLst>
                                          <p:attrName>style.visibility</p:attrName>
                                        </p:attrNameLst>
                                      </p:cBhvr>
                                      <p:to>
                                        <p:strVal val="visible"/>
                                      </p:to>
                                    </p:set>
                                    <p:animEffect transition="in" filter="fade">
                                      <p:cBhvr>
                                        <p:cTn id="7" dur="1000"/>
                                        <p:tgtEl>
                                          <p:spTgt spid="3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2"/>
                                        </p:tgtEl>
                                        <p:attrNameLst>
                                          <p:attrName>style.visibility</p:attrName>
                                        </p:attrNameLst>
                                      </p:cBhvr>
                                      <p:to>
                                        <p:strVal val="visible"/>
                                      </p:to>
                                    </p:set>
                                    <p:animEffect transition="in" filter="fade">
                                      <p:cBhvr>
                                        <p:cTn id="12" dur="1000"/>
                                        <p:tgtEl>
                                          <p:spTgt spid="312"/>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13"/>
                                        </p:tgtEl>
                                        <p:attrNameLst>
                                          <p:attrName>style.visibility</p:attrName>
                                        </p:attrNameLst>
                                      </p:cBhvr>
                                      <p:to>
                                        <p:strVal val="visible"/>
                                      </p:to>
                                    </p:set>
                                    <p:animEffect transition="in" filter="fade">
                                      <p:cBhvr>
                                        <p:cTn id="16" dur="1000"/>
                                        <p:tgtEl>
                                          <p:spTgt spid="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p:nvPr/>
        </p:nvSpPr>
        <p:spPr>
          <a:xfrm>
            <a:off x="635000" y="1269011"/>
            <a:ext cx="244294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Quiz Time!</a:t>
            </a:r>
          </a:p>
        </p:txBody>
      </p:sp>
      <p:sp>
        <p:nvSpPr>
          <p:cNvPr id="319" name="Shape 319"/>
          <p:cNvSpPr/>
          <p:nvPr/>
        </p:nvSpPr>
        <p:spPr>
          <a:xfrm>
            <a:off x="634027" y="3175000"/>
            <a:ext cx="11749443" cy="16885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Evaluate the political, economic, and social reactions of Americans to the end of Reconstruction (1877).</a:t>
            </a:r>
          </a:p>
        </p:txBody>
      </p:sp>
      <p:sp>
        <p:nvSpPr>
          <p:cNvPr id="320" name="Shape 320"/>
          <p:cNvSpPr/>
          <p:nvPr/>
        </p:nvSpPr>
        <p:spPr>
          <a:xfrm>
            <a:off x="635000" y="1968500"/>
            <a:ext cx="10590213"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Identify which of the “Big Four” applies to the prompt.</a:t>
            </a:r>
          </a:p>
        </p:txBody>
      </p:sp>
      <p:sp>
        <p:nvSpPr>
          <p:cNvPr id="321" name="Shape 321"/>
          <p:cNvSpPr/>
          <p:nvPr/>
        </p:nvSpPr>
        <p:spPr>
          <a:xfrm>
            <a:off x="635000" y="6154480"/>
            <a:ext cx="2168724" cy="12186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ANSWER:</a:t>
            </a:r>
          </a:p>
          <a:p>
            <a:pPr marL="0" marR="0" lvl="0" indent="0" algn="l" rtl="0">
              <a:lnSpc>
                <a:spcPct val="100000"/>
              </a:lnSpc>
              <a:spcBef>
                <a:spcPts val="1500"/>
              </a:spcBef>
              <a:spcAft>
                <a:spcPts val="0"/>
              </a:spcAft>
              <a:buClr>
                <a:schemeClr val="accent5"/>
              </a:buClr>
              <a:buSzPct val="25000"/>
              <a:buFont typeface="Arial"/>
              <a:buNone/>
            </a:pPr>
            <a:r>
              <a:rPr lang="en-US" sz="3200" b="1" i="0" u="none" strike="noStrike" cap="none">
                <a:solidFill>
                  <a:schemeClr val="accent5"/>
                </a:solidFill>
                <a:latin typeface="Arial"/>
                <a:ea typeface="Arial"/>
                <a:cs typeface="Arial"/>
                <a:sym typeface="Arial"/>
              </a:rPr>
              <a:t>CE</a:t>
            </a:r>
          </a:p>
        </p:txBody>
      </p:sp>
      <p:grpSp>
        <p:nvGrpSpPr>
          <p:cNvPr id="322" name="Shape 322"/>
          <p:cNvGrpSpPr/>
          <p:nvPr/>
        </p:nvGrpSpPr>
        <p:grpSpPr>
          <a:xfrm>
            <a:off x="3909137" y="3863280"/>
            <a:ext cx="6373477" cy="924127"/>
            <a:chOff x="0" y="0"/>
            <a:chExt cx="6373477" cy="924126"/>
          </a:xfrm>
        </p:grpSpPr>
        <p:sp>
          <p:nvSpPr>
            <p:cNvPr id="323" name="Shape 323"/>
            <p:cNvSpPr/>
            <p:nvPr/>
          </p:nvSpPr>
          <p:spPr>
            <a:xfrm>
              <a:off x="4565139" y="0"/>
              <a:ext cx="1808337" cy="520935"/>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reactions</a:t>
              </a:r>
            </a:p>
          </p:txBody>
        </p:sp>
        <p:cxnSp>
          <p:nvCxnSpPr>
            <p:cNvPr id="324" name="Shape 324"/>
            <p:cNvCxnSpPr/>
            <p:nvPr/>
          </p:nvCxnSpPr>
          <p:spPr>
            <a:xfrm>
              <a:off x="0" y="924125"/>
              <a:ext cx="3868105" cy="0"/>
            </a:xfrm>
            <a:prstGeom prst="straightConnector1">
              <a:avLst/>
            </a:prstGeom>
            <a:noFill/>
            <a:ln w="38100" cap="flat" cmpd="sng">
              <a:solidFill>
                <a:schemeClr val="accent5"/>
              </a:solidFill>
              <a:prstDash val="solid"/>
              <a:miter/>
              <a:headEnd type="none" w="med" len="med"/>
              <a:tailEnd type="non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9"/>
                                        </p:tgtEl>
                                        <p:attrNameLst>
                                          <p:attrName>style.visibility</p:attrName>
                                        </p:attrNameLst>
                                      </p:cBhvr>
                                      <p:to>
                                        <p:strVal val="visible"/>
                                      </p:to>
                                    </p:set>
                                    <p:animEffect transition="in" filter="fade">
                                      <p:cBhvr>
                                        <p:cTn id="7" dur="1000"/>
                                        <p:tgtEl>
                                          <p:spTgt spid="3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1"/>
                                        </p:tgtEl>
                                        <p:attrNameLst>
                                          <p:attrName>style.visibility</p:attrName>
                                        </p:attrNameLst>
                                      </p:cBhvr>
                                      <p:to>
                                        <p:strVal val="visible"/>
                                      </p:to>
                                    </p:set>
                                    <p:animEffect transition="in" filter="fade">
                                      <p:cBhvr>
                                        <p:cTn id="12" dur="1000"/>
                                        <p:tgtEl>
                                          <p:spTgt spid="321"/>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22"/>
                                        </p:tgtEl>
                                        <p:attrNameLst>
                                          <p:attrName>style.visibility</p:attrName>
                                        </p:attrNameLst>
                                      </p:cBhvr>
                                      <p:to>
                                        <p:strVal val="visible"/>
                                      </p:to>
                                    </p:set>
                                    <p:animEffect transition="in" filter="fade">
                                      <p:cBhvr>
                                        <p:cTn id="16" dur="1000"/>
                                        <p:tgtEl>
                                          <p:spTgt spid="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p:nvPr/>
        </p:nvSpPr>
        <p:spPr>
          <a:xfrm>
            <a:off x="635000" y="1269011"/>
            <a:ext cx="244294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Quiz Time!</a:t>
            </a:r>
          </a:p>
        </p:txBody>
      </p:sp>
      <p:sp>
        <p:nvSpPr>
          <p:cNvPr id="330" name="Shape 330"/>
          <p:cNvSpPr/>
          <p:nvPr/>
        </p:nvSpPr>
        <p:spPr>
          <a:xfrm>
            <a:off x="634027" y="3175000"/>
            <a:ext cx="11749443" cy="2158405"/>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Evaluate the extent to which the goals of conservatives contributed to maintaining continuity as well as fostered change from the 1950s through the 1980s.</a:t>
            </a:r>
          </a:p>
        </p:txBody>
      </p:sp>
      <p:sp>
        <p:nvSpPr>
          <p:cNvPr id="331" name="Shape 331"/>
          <p:cNvSpPr/>
          <p:nvPr/>
        </p:nvSpPr>
        <p:spPr>
          <a:xfrm>
            <a:off x="635000" y="1968500"/>
            <a:ext cx="10590213"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Identify which of the “Big Four” applies to the prompt.</a:t>
            </a:r>
          </a:p>
        </p:txBody>
      </p:sp>
      <p:sp>
        <p:nvSpPr>
          <p:cNvPr id="332" name="Shape 332"/>
          <p:cNvSpPr/>
          <p:nvPr/>
        </p:nvSpPr>
        <p:spPr>
          <a:xfrm>
            <a:off x="635000" y="6154480"/>
            <a:ext cx="2168724" cy="12186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ANSWER:</a:t>
            </a:r>
          </a:p>
          <a:p>
            <a:pPr marL="0" marR="0" lvl="0" indent="0" algn="l" rtl="0">
              <a:lnSpc>
                <a:spcPct val="100000"/>
              </a:lnSpc>
              <a:spcBef>
                <a:spcPts val="1500"/>
              </a:spcBef>
              <a:spcAft>
                <a:spcPts val="0"/>
              </a:spcAft>
              <a:buClr>
                <a:schemeClr val="accent5"/>
              </a:buClr>
              <a:buSzPct val="25000"/>
              <a:buFont typeface="Arial"/>
              <a:buNone/>
            </a:pPr>
            <a:r>
              <a:rPr lang="en-US" sz="3200" b="1" i="0" u="none" strike="noStrike" cap="none">
                <a:solidFill>
                  <a:schemeClr val="accent5"/>
                </a:solidFill>
                <a:latin typeface="Arial"/>
                <a:ea typeface="Arial"/>
                <a:cs typeface="Arial"/>
                <a:sym typeface="Arial"/>
              </a:rPr>
              <a:t>CCOT</a:t>
            </a:r>
          </a:p>
        </p:txBody>
      </p:sp>
      <p:grpSp>
        <p:nvGrpSpPr>
          <p:cNvPr id="333" name="Shape 333"/>
          <p:cNvGrpSpPr/>
          <p:nvPr/>
        </p:nvGrpSpPr>
        <p:grpSpPr>
          <a:xfrm>
            <a:off x="5352855" y="4394200"/>
            <a:ext cx="6779708" cy="533501"/>
            <a:chOff x="0" y="76200"/>
            <a:chExt cx="6779707" cy="533500"/>
          </a:xfrm>
        </p:grpSpPr>
        <p:sp>
          <p:nvSpPr>
            <p:cNvPr id="334" name="Shape 334"/>
            <p:cNvSpPr/>
            <p:nvPr/>
          </p:nvSpPr>
          <p:spPr>
            <a:xfrm>
              <a:off x="0" y="88900"/>
              <a:ext cx="1934400" cy="520800"/>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continuity</a:t>
              </a:r>
            </a:p>
          </p:txBody>
        </p:sp>
        <p:sp>
          <p:nvSpPr>
            <p:cNvPr id="335" name="Shape 335"/>
            <p:cNvSpPr/>
            <p:nvPr/>
          </p:nvSpPr>
          <p:spPr>
            <a:xfrm>
              <a:off x="5331607" y="76200"/>
              <a:ext cx="1448099" cy="520800"/>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change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0"/>
                                        </p:tgtEl>
                                        <p:attrNameLst>
                                          <p:attrName>style.visibility</p:attrName>
                                        </p:attrNameLst>
                                      </p:cBhvr>
                                      <p:to>
                                        <p:strVal val="visible"/>
                                      </p:to>
                                    </p:set>
                                    <p:animEffect transition="in" filter="fade">
                                      <p:cBhvr>
                                        <p:cTn id="7" dur="1000"/>
                                        <p:tgtEl>
                                          <p:spTgt spid="3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2"/>
                                        </p:tgtEl>
                                        <p:attrNameLst>
                                          <p:attrName>style.visibility</p:attrName>
                                        </p:attrNameLst>
                                      </p:cBhvr>
                                      <p:to>
                                        <p:strVal val="visible"/>
                                      </p:to>
                                    </p:set>
                                    <p:animEffect transition="in" filter="fade">
                                      <p:cBhvr>
                                        <p:cTn id="12" dur="1000"/>
                                        <p:tgtEl>
                                          <p:spTgt spid="332"/>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33"/>
                                        </p:tgtEl>
                                        <p:attrNameLst>
                                          <p:attrName>style.visibility</p:attrName>
                                        </p:attrNameLst>
                                      </p:cBhvr>
                                      <p:to>
                                        <p:strVal val="visible"/>
                                      </p:to>
                                    </p:set>
                                    <p:animEffect transition="in" filter="fade">
                                      <p:cBhvr>
                                        <p:cTn id="16" dur="1000"/>
                                        <p:tgtEl>
                                          <p:spTgt spid="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Shape 340"/>
          <p:cNvSpPr/>
          <p:nvPr/>
        </p:nvSpPr>
        <p:spPr>
          <a:xfrm>
            <a:off x="635000" y="1269011"/>
            <a:ext cx="244294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Quiz Time!</a:t>
            </a:r>
          </a:p>
        </p:txBody>
      </p:sp>
      <p:sp>
        <p:nvSpPr>
          <p:cNvPr id="341" name="Shape 341"/>
          <p:cNvSpPr/>
          <p:nvPr/>
        </p:nvSpPr>
        <p:spPr>
          <a:xfrm>
            <a:off x="634027" y="3175000"/>
            <a:ext cx="11749443" cy="16885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Compare and contrast reactions of Americans to immigration in the 1840s-1850s with immigration in the 1910s-1920s.</a:t>
            </a:r>
          </a:p>
        </p:txBody>
      </p:sp>
      <p:sp>
        <p:nvSpPr>
          <p:cNvPr id="342" name="Shape 342"/>
          <p:cNvSpPr/>
          <p:nvPr/>
        </p:nvSpPr>
        <p:spPr>
          <a:xfrm>
            <a:off x="635000" y="1968500"/>
            <a:ext cx="10590213"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Identify which of the “Big Four” applies to the prompt.</a:t>
            </a:r>
          </a:p>
        </p:txBody>
      </p:sp>
      <p:sp>
        <p:nvSpPr>
          <p:cNvPr id="343" name="Shape 343"/>
          <p:cNvSpPr/>
          <p:nvPr/>
        </p:nvSpPr>
        <p:spPr>
          <a:xfrm>
            <a:off x="635000" y="6154480"/>
            <a:ext cx="2168724" cy="12186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ANSWER:</a:t>
            </a:r>
          </a:p>
          <a:p>
            <a:pPr marL="0" marR="0" lvl="0" indent="0" algn="l" rtl="0">
              <a:lnSpc>
                <a:spcPct val="100000"/>
              </a:lnSpc>
              <a:spcBef>
                <a:spcPts val="1500"/>
              </a:spcBef>
              <a:spcAft>
                <a:spcPts val="0"/>
              </a:spcAft>
              <a:buClr>
                <a:schemeClr val="accent5"/>
              </a:buClr>
              <a:buSzPct val="25000"/>
              <a:buFont typeface="Arial"/>
              <a:buNone/>
            </a:pPr>
            <a:r>
              <a:rPr lang="en-US" sz="3200" b="1" i="0" u="none" strike="noStrike" cap="none">
                <a:solidFill>
                  <a:schemeClr val="accent5"/>
                </a:solidFill>
                <a:latin typeface="Arial"/>
                <a:ea typeface="Arial"/>
                <a:cs typeface="Arial"/>
                <a:sym typeface="Arial"/>
              </a:rPr>
              <a:t>CC</a:t>
            </a:r>
          </a:p>
        </p:txBody>
      </p:sp>
      <p:grpSp>
        <p:nvGrpSpPr>
          <p:cNvPr id="344" name="Shape 344"/>
          <p:cNvGrpSpPr/>
          <p:nvPr/>
        </p:nvGrpSpPr>
        <p:grpSpPr>
          <a:xfrm>
            <a:off x="693604" y="3873500"/>
            <a:ext cx="4071841" cy="520936"/>
            <a:chOff x="0" y="0"/>
            <a:chExt cx="4071840" cy="520935"/>
          </a:xfrm>
        </p:grpSpPr>
        <p:sp>
          <p:nvSpPr>
            <p:cNvPr id="345" name="Shape 345"/>
            <p:cNvSpPr/>
            <p:nvPr/>
          </p:nvSpPr>
          <p:spPr>
            <a:xfrm>
              <a:off x="0" y="0"/>
              <a:ext cx="1765735" cy="520935"/>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Compare</a:t>
              </a:r>
            </a:p>
          </p:txBody>
        </p:sp>
        <p:sp>
          <p:nvSpPr>
            <p:cNvPr id="346" name="Shape 346"/>
            <p:cNvSpPr/>
            <p:nvPr/>
          </p:nvSpPr>
          <p:spPr>
            <a:xfrm>
              <a:off x="2454375" y="0"/>
              <a:ext cx="1617465" cy="520935"/>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contrast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1"/>
                                        </p:tgtEl>
                                        <p:attrNameLst>
                                          <p:attrName>style.visibility</p:attrName>
                                        </p:attrNameLst>
                                      </p:cBhvr>
                                      <p:to>
                                        <p:strVal val="visible"/>
                                      </p:to>
                                    </p:set>
                                    <p:animEffect transition="in" filter="fade">
                                      <p:cBhvr>
                                        <p:cTn id="7" dur="1000"/>
                                        <p:tgtEl>
                                          <p:spTgt spid="3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3"/>
                                        </p:tgtEl>
                                        <p:attrNameLst>
                                          <p:attrName>style.visibility</p:attrName>
                                        </p:attrNameLst>
                                      </p:cBhvr>
                                      <p:to>
                                        <p:strVal val="visible"/>
                                      </p:to>
                                    </p:set>
                                    <p:animEffect transition="in" filter="fade">
                                      <p:cBhvr>
                                        <p:cTn id="12" dur="1000"/>
                                        <p:tgtEl>
                                          <p:spTgt spid="343"/>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44"/>
                                        </p:tgtEl>
                                        <p:attrNameLst>
                                          <p:attrName>style.visibility</p:attrName>
                                        </p:attrNameLst>
                                      </p:cBhvr>
                                      <p:to>
                                        <p:strVal val="visible"/>
                                      </p:to>
                                    </p:set>
                                    <p:animEffect transition="in" filter="fade">
                                      <p:cBhvr>
                                        <p:cTn id="16" dur="1000"/>
                                        <p:tgtEl>
                                          <p:spTgt spid="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p:nvPr/>
        </p:nvSpPr>
        <p:spPr>
          <a:xfrm>
            <a:off x="635000" y="1269011"/>
            <a:ext cx="244294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Quiz Time!</a:t>
            </a:r>
          </a:p>
        </p:txBody>
      </p:sp>
      <p:sp>
        <p:nvSpPr>
          <p:cNvPr id="352" name="Shape 352"/>
          <p:cNvSpPr/>
          <p:nvPr/>
        </p:nvSpPr>
        <p:spPr>
          <a:xfrm>
            <a:off x="634027" y="3175000"/>
            <a:ext cx="11749443" cy="16885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Evaluate the extent to which the French and Indian War was a turning point with regard to American and British relations.</a:t>
            </a:r>
          </a:p>
        </p:txBody>
      </p:sp>
      <p:sp>
        <p:nvSpPr>
          <p:cNvPr id="353" name="Shape 353"/>
          <p:cNvSpPr/>
          <p:nvPr/>
        </p:nvSpPr>
        <p:spPr>
          <a:xfrm>
            <a:off x="635000" y="1968500"/>
            <a:ext cx="10590213"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Identify which of the “Big Four” applies to the prompt.</a:t>
            </a:r>
          </a:p>
        </p:txBody>
      </p:sp>
      <p:sp>
        <p:nvSpPr>
          <p:cNvPr id="354" name="Shape 354"/>
          <p:cNvSpPr/>
          <p:nvPr/>
        </p:nvSpPr>
        <p:spPr>
          <a:xfrm>
            <a:off x="635000" y="6154480"/>
            <a:ext cx="2168724" cy="12186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ANSWER:</a:t>
            </a:r>
          </a:p>
          <a:p>
            <a:pPr marL="0" marR="0" lvl="0" indent="0" algn="l" rtl="0">
              <a:lnSpc>
                <a:spcPct val="100000"/>
              </a:lnSpc>
              <a:spcBef>
                <a:spcPts val="1500"/>
              </a:spcBef>
              <a:spcAft>
                <a:spcPts val="0"/>
              </a:spcAft>
              <a:buClr>
                <a:schemeClr val="accent5"/>
              </a:buClr>
              <a:buSzPct val="25000"/>
              <a:buFont typeface="Arial"/>
              <a:buNone/>
            </a:pPr>
            <a:r>
              <a:rPr lang="en-US" sz="3200" b="1" i="0" u="none" strike="noStrike" cap="none">
                <a:solidFill>
                  <a:schemeClr val="accent5"/>
                </a:solidFill>
                <a:latin typeface="Arial"/>
                <a:ea typeface="Arial"/>
                <a:cs typeface="Arial"/>
                <a:sym typeface="Arial"/>
              </a:rPr>
              <a:t>TP</a:t>
            </a:r>
          </a:p>
        </p:txBody>
      </p:sp>
      <p:sp>
        <p:nvSpPr>
          <p:cNvPr id="355" name="Shape 355"/>
          <p:cNvSpPr/>
          <p:nvPr/>
        </p:nvSpPr>
        <p:spPr>
          <a:xfrm>
            <a:off x="574172" y="4400432"/>
            <a:ext cx="2463000" cy="520800"/>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turning point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2"/>
                                        </p:tgtEl>
                                        <p:attrNameLst>
                                          <p:attrName>style.visibility</p:attrName>
                                        </p:attrNameLst>
                                      </p:cBhvr>
                                      <p:to>
                                        <p:strVal val="visible"/>
                                      </p:to>
                                    </p:set>
                                    <p:animEffect transition="in" filter="fade">
                                      <p:cBhvr>
                                        <p:cTn id="7" dur="1000"/>
                                        <p:tgtEl>
                                          <p:spTgt spid="3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4"/>
                                        </p:tgtEl>
                                        <p:attrNameLst>
                                          <p:attrName>style.visibility</p:attrName>
                                        </p:attrNameLst>
                                      </p:cBhvr>
                                      <p:to>
                                        <p:strVal val="visible"/>
                                      </p:to>
                                    </p:set>
                                    <p:animEffect transition="in" filter="fade">
                                      <p:cBhvr>
                                        <p:cTn id="12" dur="1000"/>
                                        <p:tgtEl>
                                          <p:spTgt spid="354"/>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55"/>
                                        </p:tgtEl>
                                        <p:attrNameLst>
                                          <p:attrName>style.visibility</p:attrName>
                                        </p:attrNameLst>
                                      </p:cBhvr>
                                      <p:to>
                                        <p:strVal val="visible"/>
                                      </p:to>
                                    </p:set>
                                    <p:animEffect transition="in" filter="fade">
                                      <p:cBhvr>
                                        <p:cTn id="16" dur="1000"/>
                                        <p:tgtEl>
                                          <p:spTgt spid="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p:nvPr/>
        </p:nvSpPr>
        <p:spPr>
          <a:xfrm>
            <a:off x="635000" y="1269011"/>
            <a:ext cx="244294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Quiz Time!</a:t>
            </a:r>
          </a:p>
        </p:txBody>
      </p:sp>
      <p:sp>
        <p:nvSpPr>
          <p:cNvPr id="361" name="Shape 361"/>
          <p:cNvSpPr/>
          <p:nvPr/>
        </p:nvSpPr>
        <p:spPr>
          <a:xfrm>
            <a:off x="634027" y="3175000"/>
            <a:ext cx="11749443" cy="2628305"/>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Evaluate the similarities and differences of the goals and strategies of African American leaders in the 1890s-1920s with the goals and strategies of African American leaders in the 1950s-1960s.</a:t>
            </a:r>
          </a:p>
        </p:txBody>
      </p:sp>
      <p:sp>
        <p:nvSpPr>
          <p:cNvPr id="362" name="Shape 362"/>
          <p:cNvSpPr/>
          <p:nvPr/>
        </p:nvSpPr>
        <p:spPr>
          <a:xfrm>
            <a:off x="635000" y="1968500"/>
            <a:ext cx="10590213"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Identify which of the “Big Four” applies to the prompt.</a:t>
            </a:r>
          </a:p>
        </p:txBody>
      </p:sp>
      <p:sp>
        <p:nvSpPr>
          <p:cNvPr id="363" name="Shape 363"/>
          <p:cNvSpPr/>
          <p:nvPr/>
        </p:nvSpPr>
        <p:spPr>
          <a:xfrm>
            <a:off x="635000" y="6154480"/>
            <a:ext cx="2168724" cy="12186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ANSWER:</a:t>
            </a:r>
          </a:p>
          <a:p>
            <a:pPr marL="0" marR="0" lvl="0" indent="0" algn="l" rtl="0">
              <a:lnSpc>
                <a:spcPct val="100000"/>
              </a:lnSpc>
              <a:spcBef>
                <a:spcPts val="1500"/>
              </a:spcBef>
              <a:spcAft>
                <a:spcPts val="0"/>
              </a:spcAft>
              <a:buClr>
                <a:schemeClr val="accent5"/>
              </a:buClr>
              <a:buSzPct val="25000"/>
              <a:buFont typeface="Arial"/>
              <a:buNone/>
            </a:pPr>
            <a:r>
              <a:rPr lang="en-US" sz="3200" b="1" i="0" u="none" strike="noStrike" cap="none">
                <a:solidFill>
                  <a:schemeClr val="accent5"/>
                </a:solidFill>
                <a:latin typeface="Arial"/>
                <a:ea typeface="Arial"/>
                <a:cs typeface="Arial"/>
                <a:sym typeface="Arial"/>
              </a:rPr>
              <a:t>CC</a:t>
            </a:r>
          </a:p>
        </p:txBody>
      </p:sp>
      <p:sp>
        <p:nvSpPr>
          <p:cNvPr id="364" name="Shape 364"/>
          <p:cNvSpPr/>
          <p:nvPr/>
        </p:nvSpPr>
        <p:spPr>
          <a:xfrm>
            <a:off x="2930600" y="3875980"/>
            <a:ext cx="5026931" cy="520935"/>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similarities and differences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1"/>
                                        </p:tgtEl>
                                        <p:attrNameLst>
                                          <p:attrName>style.visibility</p:attrName>
                                        </p:attrNameLst>
                                      </p:cBhvr>
                                      <p:to>
                                        <p:strVal val="visible"/>
                                      </p:to>
                                    </p:set>
                                    <p:animEffect transition="in" filter="fade">
                                      <p:cBhvr>
                                        <p:cTn id="7" dur="1000"/>
                                        <p:tgtEl>
                                          <p:spTgt spid="3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3"/>
                                        </p:tgtEl>
                                        <p:attrNameLst>
                                          <p:attrName>style.visibility</p:attrName>
                                        </p:attrNameLst>
                                      </p:cBhvr>
                                      <p:to>
                                        <p:strVal val="visible"/>
                                      </p:to>
                                    </p:set>
                                    <p:animEffect transition="in" filter="fade">
                                      <p:cBhvr>
                                        <p:cTn id="12" dur="1000"/>
                                        <p:tgtEl>
                                          <p:spTgt spid="363"/>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64"/>
                                        </p:tgtEl>
                                        <p:attrNameLst>
                                          <p:attrName>style.visibility</p:attrName>
                                        </p:attrNameLst>
                                      </p:cBhvr>
                                      <p:to>
                                        <p:strVal val="visible"/>
                                      </p:to>
                                    </p:set>
                                    <p:animEffect transition="in" filter="fade">
                                      <p:cBhvr>
                                        <p:cTn id="16" dur="1000"/>
                                        <p:tgtEl>
                                          <p:spTgt spid="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p:nvPr/>
        </p:nvSpPr>
        <p:spPr>
          <a:xfrm>
            <a:off x="482600" y="888011"/>
            <a:ext cx="3494700" cy="6201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Exam Overview</a:t>
            </a:r>
          </a:p>
        </p:txBody>
      </p:sp>
      <p:graphicFrame>
        <p:nvGraphicFramePr>
          <p:cNvPr id="71" name="Shape 71"/>
          <p:cNvGraphicFramePr/>
          <p:nvPr/>
        </p:nvGraphicFramePr>
        <p:xfrm>
          <a:off x="507272" y="1493791"/>
          <a:ext cx="11888650" cy="6469000"/>
        </p:xfrm>
        <a:graphic>
          <a:graphicData uri="http://schemas.openxmlformats.org/drawingml/2006/table">
            <a:tbl>
              <a:tblPr firstRow="1" firstCol="1" bandRow="1">
                <a:noFill/>
                <a:tableStyleId>{E78111E0-D506-4907-A198-8224420404DA}</a:tableStyleId>
              </a:tblPr>
              <a:tblGrid>
                <a:gridCol w="1277050"/>
                <a:gridCol w="2652900"/>
                <a:gridCol w="2652900"/>
                <a:gridCol w="2652900"/>
                <a:gridCol w="2652900"/>
              </a:tblGrid>
              <a:tr h="890000">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Section</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Question Type</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Number of Questions</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Number of Minutes</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Portion of Total Score</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r>
              <a:tr h="1269750">
                <a:tc rowSpan="2">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I</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solidFill>
                      <a:srgbClr val="4CA16E"/>
                    </a:solidFill>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Part A: Multiple- choice questions</a:t>
                      </a:r>
                      <a:br>
                        <a:rPr lang="en-US" sz="2500" u="none" strike="noStrike" cap="none"/>
                      </a:br>
                      <a:r>
                        <a:rPr lang="en-US" sz="2500" u="none" strike="noStrike" cap="none"/>
                        <a:t>(MCQ)</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55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55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40%</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r>
              <a:tr h="1269300">
                <a:tc v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Part B: Short-answer questions</a:t>
                      </a:r>
                      <a:br>
                        <a:rPr lang="en-US" sz="2500" u="none" strike="noStrike" cap="none"/>
                      </a:br>
                      <a:r>
                        <a:rPr lang="en-US" sz="2500" u="none" strike="noStrike" cap="none"/>
                        <a:t>(SAQ)</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4</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50</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20</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r>
              <a:tr h="506125">
                <a:tc>
                  <a:txBody>
                    <a:bodyPr/>
                    <a:lstStyle/>
                    <a:p>
                      <a:pPr marL="0" marR="0" lvl="0" indent="0" algn="ctr" rtl="0">
                        <a:lnSpc>
                          <a:spcPct val="100000"/>
                        </a:lnSpc>
                        <a:spcBef>
                          <a:spcPts val="0"/>
                        </a:spcBef>
                        <a:spcAft>
                          <a:spcPts val="0"/>
                        </a:spcAft>
                        <a:buClr>
                          <a:schemeClr val="dk1"/>
                        </a:buClr>
                        <a:buSzPct val="25000"/>
                        <a:buFont typeface="Arial"/>
                        <a:buNone/>
                      </a:pPr>
                      <a:endParaRPr sz="2500" u="none" strike="noStrike" cap="none"/>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solidFill>
                      <a:srgbClr val="4CA16E"/>
                    </a:solidFill>
                  </a:tcPr>
                </a:tc>
                <a:tc gridSpan="4">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Break</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263825">
                <a:tc rowSpan="2">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II</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solidFill>
                      <a:srgbClr val="4CA16E"/>
                    </a:solidFill>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Part A: Document-based question (DBQ)</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1</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55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25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r>
              <a:tr h="1270000">
                <a:tc v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Part B: Long Essay Question</a:t>
                      </a:r>
                      <a:br>
                        <a:rPr lang="en-US" sz="2500" u="none" strike="noStrike" cap="none"/>
                      </a:br>
                      <a:r>
                        <a:rPr lang="en-US" sz="2500" u="none" strike="noStrike" cap="none"/>
                        <a:t>(LEQ)</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1 (from a choice of two)</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35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500" u="none" strike="noStrike" cap="none"/>
                        <a:t>15</a:t>
                      </a:r>
                    </a:p>
                  </a:txBody>
                  <a:tcPr marL="50800" marR="50800" marT="50800" marB="50800" anchor="ctr">
                    <a:lnL w="12700" cap="flat" cmpd="sng">
                      <a:solidFill>
                        <a:srgbClr val="144D85"/>
                      </a:solidFill>
                      <a:prstDash val="solid"/>
                      <a:round/>
                      <a:headEnd type="none" w="med" len="med"/>
                      <a:tailEnd type="none" w="med" len="med"/>
                    </a:lnL>
                    <a:lnR w="12700" cap="flat" cmpd="sng">
                      <a:solidFill>
                        <a:srgbClr val="144D85"/>
                      </a:solidFill>
                      <a:prstDash val="solid"/>
                      <a:round/>
                      <a:headEnd type="none" w="med" len="med"/>
                      <a:tailEnd type="none" w="med" len="med"/>
                    </a:lnR>
                    <a:lnT w="12700" cap="flat" cmpd="sng">
                      <a:solidFill>
                        <a:srgbClr val="144D85"/>
                      </a:solidFill>
                      <a:prstDash val="solid"/>
                      <a:round/>
                      <a:headEnd type="none" w="med" len="med"/>
                      <a:tailEnd type="none" w="med" len="med"/>
                    </a:lnT>
                    <a:lnB w="12700" cap="flat" cmpd="sng">
                      <a:solidFill>
                        <a:srgbClr val="144D85"/>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p:nvPr/>
        </p:nvSpPr>
        <p:spPr>
          <a:xfrm>
            <a:off x="635000" y="1269011"/>
            <a:ext cx="244294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Quiz Time!</a:t>
            </a:r>
          </a:p>
        </p:txBody>
      </p:sp>
      <p:sp>
        <p:nvSpPr>
          <p:cNvPr id="370" name="Shape 370"/>
          <p:cNvSpPr/>
          <p:nvPr/>
        </p:nvSpPr>
        <p:spPr>
          <a:xfrm>
            <a:off x="634027" y="3175000"/>
            <a:ext cx="11749443" cy="16885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a:t>
            </a:r>
          </a:p>
          <a:p>
            <a:pPr marL="0" marR="0" lvl="0" indent="0" algn="l" rtl="0">
              <a:lnSpc>
                <a:spcPct val="100000"/>
              </a:lnSpc>
              <a:spcBef>
                <a:spcPts val="15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Explain how intellectual and religious movements impacted the development of colonial North America from 1607 to 1776.</a:t>
            </a:r>
          </a:p>
        </p:txBody>
      </p:sp>
      <p:sp>
        <p:nvSpPr>
          <p:cNvPr id="371" name="Shape 371"/>
          <p:cNvSpPr/>
          <p:nvPr/>
        </p:nvSpPr>
        <p:spPr>
          <a:xfrm>
            <a:off x="635000" y="1968500"/>
            <a:ext cx="10590213"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Identify which of the “Big Four” applies to the prompt.</a:t>
            </a:r>
          </a:p>
        </p:txBody>
      </p:sp>
      <p:sp>
        <p:nvSpPr>
          <p:cNvPr id="372" name="Shape 372"/>
          <p:cNvSpPr/>
          <p:nvPr/>
        </p:nvSpPr>
        <p:spPr>
          <a:xfrm>
            <a:off x="635000" y="6154480"/>
            <a:ext cx="2168724" cy="12186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ANSWER:</a:t>
            </a:r>
          </a:p>
          <a:p>
            <a:pPr marL="0" marR="0" lvl="0" indent="0" algn="l" rtl="0">
              <a:lnSpc>
                <a:spcPct val="100000"/>
              </a:lnSpc>
              <a:spcBef>
                <a:spcPts val="1500"/>
              </a:spcBef>
              <a:spcAft>
                <a:spcPts val="0"/>
              </a:spcAft>
              <a:buClr>
                <a:schemeClr val="accent5"/>
              </a:buClr>
              <a:buSzPct val="25000"/>
              <a:buFont typeface="Arial"/>
              <a:buNone/>
            </a:pPr>
            <a:r>
              <a:rPr lang="en-US" sz="3200" b="1" i="0" u="none" strike="noStrike" cap="none">
                <a:solidFill>
                  <a:schemeClr val="accent5"/>
                </a:solidFill>
                <a:latin typeface="Arial"/>
                <a:ea typeface="Arial"/>
                <a:cs typeface="Arial"/>
                <a:sym typeface="Arial"/>
              </a:rPr>
              <a:t>CE</a:t>
            </a:r>
          </a:p>
        </p:txBody>
      </p:sp>
      <p:grpSp>
        <p:nvGrpSpPr>
          <p:cNvPr id="373" name="Shape 373"/>
          <p:cNvGrpSpPr/>
          <p:nvPr/>
        </p:nvGrpSpPr>
        <p:grpSpPr>
          <a:xfrm>
            <a:off x="2957727" y="3875980"/>
            <a:ext cx="8417865" cy="520936"/>
            <a:chOff x="0" y="0"/>
            <a:chExt cx="8417864" cy="520935"/>
          </a:xfrm>
        </p:grpSpPr>
        <p:sp>
          <p:nvSpPr>
            <p:cNvPr id="374" name="Shape 374"/>
            <p:cNvSpPr/>
            <p:nvPr/>
          </p:nvSpPr>
          <p:spPr>
            <a:xfrm>
              <a:off x="6630921" y="0"/>
              <a:ext cx="1786943" cy="520935"/>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3000" b="1" i="0" u="none" strike="noStrike" cap="none">
                  <a:solidFill>
                    <a:schemeClr val="accent5"/>
                  </a:solidFill>
                  <a:latin typeface="Arial"/>
                  <a:ea typeface="Arial"/>
                  <a:cs typeface="Arial"/>
                  <a:sym typeface="Arial"/>
                </a:rPr>
                <a:t>impacted</a:t>
              </a:r>
            </a:p>
          </p:txBody>
        </p:sp>
        <p:cxnSp>
          <p:nvCxnSpPr>
            <p:cNvPr id="375" name="Shape 375"/>
            <p:cNvCxnSpPr/>
            <p:nvPr/>
          </p:nvCxnSpPr>
          <p:spPr>
            <a:xfrm>
              <a:off x="0" y="447260"/>
              <a:ext cx="6568199" cy="0"/>
            </a:xfrm>
            <a:prstGeom prst="straightConnector1">
              <a:avLst/>
            </a:prstGeom>
            <a:noFill/>
            <a:ln w="38100" cap="flat" cmpd="sng">
              <a:solidFill>
                <a:schemeClr val="accent5"/>
              </a:solidFill>
              <a:prstDash val="solid"/>
              <a:miter/>
              <a:headEnd type="none" w="med" len="med"/>
              <a:tailEnd type="non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0"/>
                                        </p:tgtEl>
                                        <p:attrNameLst>
                                          <p:attrName>style.visibility</p:attrName>
                                        </p:attrNameLst>
                                      </p:cBhvr>
                                      <p:to>
                                        <p:strVal val="visible"/>
                                      </p:to>
                                    </p:set>
                                    <p:animEffect transition="in" filter="fade">
                                      <p:cBhvr>
                                        <p:cTn id="7" dur="1000"/>
                                        <p:tgtEl>
                                          <p:spTgt spid="3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2"/>
                                        </p:tgtEl>
                                        <p:attrNameLst>
                                          <p:attrName>style.visibility</p:attrName>
                                        </p:attrNameLst>
                                      </p:cBhvr>
                                      <p:to>
                                        <p:strVal val="visible"/>
                                      </p:to>
                                    </p:set>
                                    <p:animEffect transition="in" filter="fade">
                                      <p:cBhvr>
                                        <p:cTn id="12" dur="1000"/>
                                        <p:tgtEl>
                                          <p:spTgt spid="372"/>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73"/>
                                        </p:tgtEl>
                                        <p:attrNameLst>
                                          <p:attrName>style.visibility</p:attrName>
                                        </p:attrNameLst>
                                      </p:cBhvr>
                                      <p:to>
                                        <p:strVal val="visible"/>
                                      </p:to>
                                    </p:set>
                                    <p:animEffect transition="in" filter="fade">
                                      <p:cBhvr>
                                        <p:cTn id="16" dur="1000"/>
                                        <p:tgtEl>
                                          <p:spTgt spid="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p:nvPr/>
        </p:nvSpPr>
        <p:spPr>
          <a:xfrm>
            <a:off x="635000" y="1269011"/>
            <a:ext cx="483989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Thesis Statement</a:t>
            </a:r>
          </a:p>
        </p:txBody>
      </p:sp>
      <p:sp>
        <p:nvSpPr>
          <p:cNvPr id="381" name="Shape 381"/>
          <p:cNvSpPr/>
          <p:nvPr/>
        </p:nvSpPr>
        <p:spPr>
          <a:xfrm rot="-795626">
            <a:off x="1025462" y="3524113"/>
            <a:ext cx="3108905" cy="558205"/>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an argument?</a:t>
            </a:r>
          </a:p>
        </p:txBody>
      </p:sp>
      <p:sp>
        <p:nvSpPr>
          <p:cNvPr id="382" name="Shape 382"/>
          <p:cNvSpPr/>
          <p:nvPr/>
        </p:nvSpPr>
        <p:spPr>
          <a:xfrm>
            <a:off x="635000" y="1968500"/>
            <a:ext cx="7995047"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What do you think a thesis statement is?</a:t>
            </a:r>
          </a:p>
        </p:txBody>
      </p:sp>
      <p:sp>
        <p:nvSpPr>
          <p:cNvPr id="383" name="Shape 383"/>
          <p:cNvSpPr/>
          <p:nvPr/>
        </p:nvSpPr>
        <p:spPr>
          <a:xfrm>
            <a:off x="4448207" y="4000500"/>
            <a:ext cx="6934398" cy="106680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50A7F9"/>
              </a:buClr>
              <a:buSzPct val="25000"/>
              <a:buFont typeface="Helvetica Neue"/>
              <a:buNone/>
            </a:pPr>
            <a:r>
              <a:rPr lang="en-US" sz="3200" b="1" i="0" u="none" strike="noStrike" cap="none">
                <a:solidFill>
                  <a:srgbClr val="50A7F9"/>
                </a:solidFill>
                <a:latin typeface="Helvetica Neue"/>
                <a:ea typeface="Helvetica Neue"/>
                <a:cs typeface="Helvetica Neue"/>
                <a:sym typeface="Helvetica Neue"/>
              </a:rPr>
              <a:t>The College Board defines it as “a </a:t>
            </a:r>
          </a:p>
          <a:p>
            <a:pPr marL="0" marR="0" lvl="0" indent="0" algn="ctr" rtl="0">
              <a:lnSpc>
                <a:spcPct val="100000"/>
              </a:lnSpc>
              <a:spcBef>
                <a:spcPts val="0"/>
              </a:spcBef>
              <a:spcAft>
                <a:spcPts val="0"/>
              </a:spcAft>
              <a:buClr>
                <a:srgbClr val="50A7F9"/>
              </a:buClr>
              <a:buSzPct val="25000"/>
              <a:buFont typeface="Helvetica Neue"/>
              <a:buNone/>
            </a:pPr>
            <a:r>
              <a:rPr lang="en-US" sz="3200" b="1" i="0" u="none" strike="noStrike" cap="none">
                <a:solidFill>
                  <a:srgbClr val="50A7F9"/>
                </a:solidFill>
                <a:latin typeface="Helvetica Neue"/>
                <a:ea typeface="Helvetica Neue"/>
                <a:cs typeface="Helvetica Neue"/>
                <a:sym typeface="Helvetica Neue"/>
              </a:rPr>
              <a:t>historically defensible claim.”</a:t>
            </a:r>
          </a:p>
        </p:txBody>
      </p:sp>
      <p:sp>
        <p:nvSpPr>
          <p:cNvPr id="384" name="Shape 384"/>
          <p:cNvSpPr/>
          <p:nvPr/>
        </p:nvSpPr>
        <p:spPr>
          <a:xfrm rot="-1744188">
            <a:off x="9600179" y="6008867"/>
            <a:ext cx="2784685" cy="558205"/>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a position?</a:t>
            </a:r>
          </a:p>
        </p:txBody>
      </p:sp>
      <p:sp>
        <p:nvSpPr>
          <p:cNvPr id="385" name="Shape 385"/>
          <p:cNvSpPr/>
          <p:nvPr/>
        </p:nvSpPr>
        <p:spPr>
          <a:xfrm rot="247635">
            <a:off x="4513976" y="5916442"/>
            <a:ext cx="3460206" cy="558205"/>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an assumption?</a:t>
            </a:r>
          </a:p>
        </p:txBody>
      </p:sp>
      <p:sp>
        <p:nvSpPr>
          <p:cNvPr id="386" name="Shape 386"/>
          <p:cNvSpPr/>
          <p:nvPr/>
        </p:nvSpPr>
        <p:spPr>
          <a:xfrm rot="970212">
            <a:off x="1378073" y="6679726"/>
            <a:ext cx="2784684" cy="558205"/>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a premise?</a:t>
            </a:r>
          </a:p>
        </p:txBody>
      </p:sp>
      <p:sp>
        <p:nvSpPr>
          <p:cNvPr id="387" name="Shape 387"/>
          <p:cNvSpPr/>
          <p:nvPr/>
        </p:nvSpPr>
        <p:spPr>
          <a:xfrm>
            <a:off x="4289507" y="7547045"/>
            <a:ext cx="7701360" cy="58420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Helvetica Neue"/>
              <a:buNone/>
            </a:pPr>
            <a:r>
              <a:rPr lang="en-US" sz="3200" b="1" i="0" u="none" strike="noStrike" cap="none">
                <a:solidFill>
                  <a:schemeClr val="accent5"/>
                </a:solidFill>
                <a:latin typeface="Helvetica Neue"/>
                <a:ea typeface="Helvetica Neue"/>
                <a:cs typeface="Helvetica Neue"/>
                <a:sym typeface="Helvetica Neue"/>
              </a:rPr>
              <a:t>It is NOT a restatement of the question!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82"/>
                                        </p:tgtEl>
                                        <p:attrNameLst>
                                          <p:attrName>style.visibility</p:attrName>
                                        </p:attrNameLst>
                                      </p:cBhvr>
                                      <p:to>
                                        <p:strVal val="visible"/>
                                      </p:to>
                                    </p:set>
                                    <p:anim calcmode="lin" valueType="num">
                                      <p:cBhvr additive="base">
                                        <p:cTn id="7" dur="1000"/>
                                        <p:tgtEl>
                                          <p:spTgt spid="382"/>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81">
                                            <p:txEl>
                                              <p:pRg st="0" end="0"/>
                                            </p:txEl>
                                          </p:spTgt>
                                        </p:tgtEl>
                                        <p:attrNameLst>
                                          <p:attrName>style.visibility</p:attrName>
                                        </p:attrNameLst>
                                      </p:cBhvr>
                                      <p:to>
                                        <p:strVal val="visible"/>
                                      </p:to>
                                    </p:set>
                                    <p:anim calcmode="lin" valueType="num">
                                      <p:cBhvr additive="base">
                                        <p:cTn id="12" dur="1000"/>
                                        <p:tgtEl>
                                          <p:spTgt spid="38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84">
                                            <p:txEl>
                                              <p:pRg st="0" end="0"/>
                                            </p:txEl>
                                          </p:spTgt>
                                        </p:tgtEl>
                                        <p:attrNameLst>
                                          <p:attrName>style.visibility</p:attrName>
                                        </p:attrNameLst>
                                      </p:cBhvr>
                                      <p:to>
                                        <p:strVal val="visible"/>
                                      </p:to>
                                    </p:set>
                                    <p:anim calcmode="lin" valueType="num">
                                      <p:cBhvr additive="base">
                                        <p:cTn id="17" dur="1000"/>
                                        <p:tgtEl>
                                          <p:spTgt spid="384">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385">
                                            <p:txEl>
                                              <p:pRg st="0" end="0"/>
                                            </p:txEl>
                                          </p:spTgt>
                                        </p:tgtEl>
                                        <p:attrNameLst>
                                          <p:attrName>style.visibility</p:attrName>
                                        </p:attrNameLst>
                                      </p:cBhvr>
                                      <p:to>
                                        <p:strVal val="visible"/>
                                      </p:to>
                                    </p:set>
                                    <p:anim calcmode="lin" valueType="num">
                                      <p:cBhvr additive="base">
                                        <p:cTn id="22" dur="1000"/>
                                        <p:tgtEl>
                                          <p:spTgt spid="385">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86">
                                            <p:txEl>
                                              <p:pRg st="0" end="0"/>
                                            </p:txEl>
                                          </p:spTgt>
                                        </p:tgtEl>
                                        <p:attrNameLst>
                                          <p:attrName>style.visibility</p:attrName>
                                        </p:attrNameLst>
                                      </p:cBhvr>
                                      <p:to>
                                        <p:strVal val="visible"/>
                                      </p:to>
                                    </p:set>
                                    <p:anim calcmode="lin" valueType="num">
                                      <p:cBhvr additive="base">
                                        <p:cTn id="27" dur="1000"/>
                                        <p:tgtEl>
                                          <p:spTgt spid="386">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83"/>
                                        </p:tgtEl>
                                        <p:attrNameLst>
                                          <p:attrName>style.visibility</p:attrName>
                                        </p:attrNameLst>
                                      </p:cBhvr>
                                      <p:to>
                                        <p:strVal val="visible"/>
                                      </p:to>
                                    </p:set>
                                    <p:animEffect transition="in" filter="fade">
                                      <p:cBhvr>
                                        <p:cTn id="32" dur="1000"/>
                                        <p:tgtEl>
                                          <p:spTgt spid="383"/>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387"/>
                                        </p:tgtEl>
                                        <p:attrNameLst>
                                          <p:attrName>style.visibility</p:attrName>
                                        </p:attrNameLst>
                                      </p:cBhvr>
                                      <p:to>
                                        <p:strVal val="visible"/>
                                      </p:to>
                                    </p:set>
                                    <p:animEffect transition="in" filter="fade">
                                      <p:cBhvr>
                                        <p:cTn id="36" dur="1000"/>
                                        <p:tgtEl>
                                          <p:spTgt spid="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p:nvPr/>
        </p:nvSpPr>
        <p:spPr>
          <a:xfrm>
            <a:off x="635000" y="1269011"/>
            <a:ext cx="483989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Thesis Statement</a:t>
            </a:r>
          </a:p>
        </p:txBody>
      </p:sp>
      <p:sp>
        <p:nvSpPr>
          <p:cNvPr id="393" name="Shape 393"/>
          <p:cNvSpPr/>
          <p:nvPr/>
        </p:nvSpPr>
        <p:spPr>
          <a:xfrm>
            <a:off x="634025" y="2667000"/>
            <a:ext cx="11749500" cy="4815000"/>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These are not necessarily standalone sentences. They are </a:t>
            </a:r>
            <a:r>
              <a:rPr lang="en-US" sz="3200" b="0" i="1" u="none" strike="noStrike" cap="none">
                <a:solidFill>
                  <a:srgbClr val="000000"/>
                </a:solidFill>
                <a:latin typeface="Arial"/>
                <a:ea typeface="Arial"/>
                <a:cs typeface="Arial"/>
                <a:sym typeface="Arial"/>
              </a:rPr>
              <a:t>concepts</a:t>
            </a:r>
            <a:r>
              <a:rPr lang="en-US" sz="3200" b="0" i="0" u="none" strike="noStrike" cap="none">
                <a:solidFill>
                  <a:srgbClr val="000000"/>
                </a:solidFill>
                <a:latin typeface="Arial"/>
                <a:ea typeface="Arial"/>
                <a:cs typeface="Arial"/>
                <a:sym typeface="Arial"/>
              </a:rPr>
              <a:t>.</a:t>
            </a:r>
          </a:p>
          <a:p>
            <a:pPr marL="395111" marR="0" lvl="0" indent="-395111" algn="l" rtl="0">
              <a:lnSpc>
                <a:spcPct val="100000"/>
              </a:lnSpc>
              <a:spcBef>
                <a:spcPts val="1500"/>
              </a:spcBef>
              <a:spcAft>
                <a:spcPts val="0"/>
              </a:spcAft>
              <a:buClr>
                <a:srgbClr val="50A7F9"/>
              </a:buClr>
              <a:buSzPct val="75000"/>
              <a:buFont typeface="Arial"/>
              <a:buChar char="•"/>
            </a:pPr>
            <a:r>
              <a:rPr lang="en-US" sz="3200" b="1" i="1" u="none" strike="noStrike" cap="none">
                <a:solidFill>
                  <a:srgbClr val="50A7F9"/>
                </a:solidFill>
                <a:latin typeface="Arial"/>
                <a:ea typeface="Arial"/>
                <a:cs typeface="Arial"/>
                <a:sym typeface="Arial"/>
              </a:rPr>
              <a:t>X</a:t>
            </a:r>
            <a:r>
              <a:rPr lang="en-US" sz="3200" b="0" i="0" u="none" strike="noStrike" cap="none">
                <a:solidFill>
                  <a:srgbClr val="000000"/>
                </a:solidFill>
                <a:latin typeface="Arial"/>
                <a:ea typeface="Arial"/>
                <a:cs typeface="Arial"/>
                <a:sym typeface="Arial"/>
              </a:rPr>
              <a:t> represents the strongest point against your argument. This can be a counter-argument or a qualification.</a:t>
            </a:r>
          </a:p>
          <a:p>
            <a:pPr marL="395111" marR="0" lvl="0" indent="-395111" algn="l" rtl="0">
              <a:lnSpc>
                <a:spcPct val="100000"/>
              </a:lnSpc>
              <a:spcBef>
                <a:spcPts val="1500"/>
              </a:spcBef>
              <a:spcAft>
                <a:spcPts val="0"/>
              </a:spcAft>
              <a:buClr>
                <a:srgbClr val="50A7F9"/>
              </a:buClr>
              <a:buSzPct val="75000"/>
              <a:buFont typeface="Arial"/>
              <a:buChar char="•"/>
            </a:pPr>
            <a:r>
              <a:rPr lang="en-US" sz="3200" b="1" i="1" u="none" strike="noStrike" cap="none">
                <a:solidFill>
                  <a:srgbClr val="50A7F9"/>
                </a:solidFill>
                <a:latin typeface="Arial"/>
                <a:ea typeface="Arial"/>
                <a:cs typeface="Arial"/>
                <a:sym typeface="Arial"/>
              </a:rPr>
              <a:t>A</a:t>
            </a:r>
            <a:r>
              <a:rPr lang="en-US" sz="3200" b="0" i="0" u="none" strike="noStrike" cap="none">
                <a:solidFill>
                  <a:srgbClr val="000000"/>
                </a:solidFill>
                <a:latin typeface="Arial"/>
                <a:ea typeface="Arial"/>
                <a:cs typeface="Arial"/>
                <a:sym typeface="Arial"/>
              </a:rPr>
              <a:t> and </a:t>
            </a:r>
            <a:r>
              <a:rPr lang="en-US" sz="3200" b="1" i="1" u="none" strike="noStrike" cap="none">
                <a:solidFill>
                  <a:srgbClr val="50A7F9"/>
                </a:solidFill>
                <a:latin typeface="Arial"/>
                <a:ea typeface="Arial"/>
                <a:cs typeface="Arial"/>
                <a:sym typeface="Arial"/>
              </a:rPr>
              <a:t>B</a:t>
            </a:r>
            <a:r>
              <a:rPr lang="en-US" sz="3200" b="0" i="0" u="none" strike="noStrike" cap="none">
                <a:solidFill>
                  <a:srgbClr val="000000"/>
                </a:solidFill>
                <a:latin typeface="Arial"/>
                <a:ea typeface="Arial"/>
                <a:cs typeface="Arial"/>
                <a:sym typeface="Arial"/>
              </a:rPr>
              <a:t> represent the two strongest points for your argument. These are your organization categories.</a:t>
            </a:r>
          </a:p>
          <a:p>
            <a:pPr marL="395111" marR="0" lvl="0" indent="-395111" algn="l" rtl="0">
              <a:lnSpc>
                <a:spcPct val="100000"/>
              </a:lnSpc>
              <a:spcBef>
                <a:spcPts val="1500"/>
              </a:spcBef>
              <a:spcAft>
                <a:spcPts val="0"/>
              </a:spcAft>
              <a:buClr>
                <a:srgbClr val="50A7F9"/>
              </a:buClr>
              <a:buSzPct val="75000"/>
              <a:buFont typeface="Arial"/>
              <a:buChar char="•"/>
            </a:pPr>
            <a:r>
              <a:rPr lang="en-US" sz="3200" b="1" i="1" u="none" strike="noStrike" cap="none">
                <a:solidFill>
                  <a:srgbClr val="50A7F9"/>
                </a:solidFill>
                <a:latin typeface="Arial"/>
                <a:ea typeface="Arial"/>
                <a:cs typeface="Arial"/>
                <a:sym typeface="Arial"/>
              </a:rPr>
              <a:t>Y</a:t>
            </a:r>
            <a:r>
              <a:rPr lang="en-US" sz="3200" b="0" i="0" u="none" strike="noStrike" cap="none">
                <a:solidFill>
                  <a:srgbClr val="000000"/>
                </a:solidFill>
                <a:latin typeface="Arial"/>
                <a:ea typeface="Arial"/>
                <a:cs typeface="Arial"/>
                <a:sym typeface="Arial"/>
              </a:rPr>
              <a:t> represents the position you will be taking on the prompt. This is your historically defensible claim.</a:t>
            </a:r>
          </a:p>
        </p:txBody>
      </p:sp>
      <p:sp>
        <p:nvSpPr>
          <p:cNvPr id="394" name="Shape 394"/>
          <p:cNvSpPr/>
          <p:nvPr/>
        </p:nvSpPr>
        <p:spPr>
          <a:xfrm>
            <a:off x="635000" y="1968500"/>
            <a:ext cx="3885804"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The secret formula:</a:t>
            </a:r>
          </a:p>
        </p:txBody>
      </p:sp>
      <p:sp>
        <p:nvSpPr>
          <p:cNvPr id="395" name="Shape 395"/>
          <p:cNvSpPr/>
          <p:nvPr/>
        </p:nvSpPr>
        <p:spPr>
          <a:xfrm>
            <a:off x="4559500" y="1968500"/>
            <a:ext cx="7110900" cy="5583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50A7F9"/>
              </a:buClr>
              <a:buSzPct val="25000"/>
              <a:buFont typeface="Arial"/>
              <a:buNone/>
            </a:pPr>
            <a:r>
              <a:rPr lang="en-US" sz="3200" b="1" i="1" u="none" strike="noStrike" cap="none">
                <a:solidFill>
                  <a:srgbClr val="50A7F9"/>
                </a:solidFill>
                <a:latin typeface="Arial"/>
                <a:ea typeface="Arial"/>
                <a:cs typeface="Arial"/>
                <a:sym typeface="Arial"/>
              </a:rPr>
              <a:t>X</a:t>
            </a:r>
            <a:r>
              <a:rPr lang="en-US" sz="3200" b="1" i="0" u="none" strike="noStrike" cap="none">
                <a:solidFill>
                  <a:srgbClr val="50A7F9"/>
                </a:solidFill>
                <a:latin typeface="Arial"/>
                <a:ea typeface="Arial"/>
                <a:cs typeface="Arial"/>
                <a:sym typeface="Arial"/>
              </a:rPr>
              <a:t>; however, </a:t>
            </a:r>
            <a:r>
              <a:rPr lang="en-US" sz="3200" b="1" i="1" u="none" strike="noStrike" cap="none">
                <a:solidFill>
                  <a:srgbClr val="50A7F9"/>
                </a:solidFill>
                <a:latin typeface="Arial"/>
                <a:ea typeface="Arial"/>
                <a:cs typeface="Arial"/>
                <a:sym typeface="Arial"/>
              </a:rPr>
              <a:t>A</a:t>
            </a:r>
            <a:r>
              <a:rPr lang="en-US" sz="3200" b="1" i="0" u="none" strike="noStrike" cap="none">
                <a:solidFill>
                  <a:srgbClr val="50A7F9"/>
                </a:solidFill>
                <a:latin typeface="Arial"/>
                <a:ea typeface="Arial"/>
                <a:cs typeface="Arial"/>
                <a:sym typeface="Arial"/>
              </a:rPr>
              <a:t> and </a:t>
            </a:r>
            <a:r>
              <a:rPr lang="en-US" sz="3200" b="1" i="1" u="none" strike="noStrike" cap="none">
                <a:solidFill>
                  <a:srgbClr val="50A7F9"/>
                </a:solidFill>
                <a:latin typeface="Arial"/>
                <a:ea typeface="Arial"/>
                <a:cs typeface="Arial"/>
                <a:sym typeface="Arial"/>
              </a:rPr>
              <a:t>B</a:t>
            </a:r>
            <a:r>
              <a:rPr lang="en-US" sz="3200" b="1" i="0" u="none" strike="noStrike" cap="none">
                <a:solidFill>
                  <a:srgbClr val="50A7F9"/>
                </a:solidFill>
                <a:latin typeface="Arial"/>
                <a:ea typeface="Arial"/>
                <a:cs typeface="Arial"/>
                <a:sym typeface="Arial"/>
              </a:rPr>
              <a:t>. Therefore </a:t>
            </a:r>
            <a:r>
              <a:rPr lang="en-US" sz="3200" b="1" i="1" u="none" strike="noStrike" cap="none">
                <a:solidFill>
                  <a:srgbClr val="50A7F9"/>
                </a:solidFill>
                <a:latin typeface="Arial"/>
                <a:ea typeface="Arial"/>
                <a:cs typeface="Arial"/>
                <a:sym typeface="Arial"/>
              </a:rPr>
              <a:t>Y</a:t>
            </a:r>
            <a:r>
              <a:rPr lang="en-US" sz="3200" b="1" i="0" u="none" strike="noStrike" cap="none">
                <a:solidFill>
                  <a:srgbClr val="50A7F9"/>
                </a:solidFill>
                <a:latin typeface="Arial"/>
                <a:ea typeface="Arial"/>
                <a:cs typeface="Arial"/>
                <a:sym typeface="Aria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94"/>
                                        </p:tgtEl>
                                        <p:attrNameLst>
                                          <p:attrName>style.visibility</p:attrName>
                                        </p:attrNameLst>
                                      </p:cBhvr>
                                      <p:to>
                                        <p:strVal val="visible"/>
                                      </p:to>
                                    </p:set>
                                    <p:anim calcmode="lin" valueType="num">
                                      <p:cBhvr additive="base">
                                        <p:cTn id="7" dur="1000"/>
                                        <p:tgtEl>
                                          <p:spTgt spid="394"/>
                                        </p:tgtEl>
                                        <p:attrNameLst>
                                          <p:attrName>ppt_x</p:attrName>
                                        </p:attrNameLst>
                                      </p:cBhvr>
                                      <p:tavLst>
                                        <p:tav tm="0">
                                          <p:val>
                                            <p:strVal val="#ppt_x-1"/>
                                          </p:val>
                                        </p:tav>
                                        <p:tav tm="100000">
                                          <p:val>
                                            <p:strVal val="#ppt_x"/>
                                          </p:val>
                                        </p:tav>
                                      </p:tavLst>
                                    </p:anim>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95"/>
                                        </p:tgtEl>
                                        <p:attrNameLst>
                                          <p:attrName>style.visibility</p:attrName>
                                        </p:attrNameLst>
                                      </p:cBhvr>
                                      <p:to>
                                        <p:strVal val="visible"/>
                                      </p:to>
                                    </p:set>
                                    <p:animEffect transition="in" filter="fade">
                                      <p:cBhvr>
                                        <p:cTn id="11" dur="1000"/>
                                        <p:tgtEl>
                                          <p:spTgt spid="39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393">
                                            <p:txEl>
                                              <p:pRg st="0" end="0"/>
                                            </p:txEl>
                                          </p:spTgt>
                                        </p:tgtEl>
                                        <p:attrNameLst>
                                          <p:attrName>style.visibility</p:attrName>
                                        </p:attrNameLst>
                                      </p:cBhvr>
                                      <p:to>
                                        <p:strVal val="visible"/>
                                      </p:to>
                                    </p:set>
                                    <p:anim calcmode="lin" valueType="num">
                                      <p:cBhvr additive="base">
                                        <p:cTn id="16" dur="1000"/>
                                        <p:tgtEl>
                                          <p:spTgt spid="39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93">
                                            <p:txEl>
                                              <p:pRg st="1" end="1"/>
                                            </p:txEl>
                                          </p:spTgt>
                                        </p:tgtEl>
                                        <p:attrNameLst>
                                          <p:attrName>style.visibility</p:attrName>
                                        </p:attrNameLst>
                                      </p:cBhvr>
                                      <p:to>
                                        <p:strVal val="visible"/>
                                      </p:to>
                                    </p:set>
                                    <p:anim calcmode="lin" valueType="num">
                                      <p:cBhvr additive="base">
                                        <p:cTn id="21" dur="1000"/>
                                        <p:tgtEl>
                                          <p:spTgt spid="393">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393">
                                            <p:txEl>
                                              <p:pRg st="2" end="2"/>
                                            </p:txEl>
                                          </p:spTgt>
                                        </p:tgtEl>
                                        <p:attrNameLst>
                                          <p:attrName>style.visibility</p:attrName>
                                        </p:attrNameLst>
                                      </p:cBhvr>
                                      <p:to>
                                        <p:strVal val="visible"/>
                                      </p:to>
                                    </p:set>
                                    <p:anim calcmode="lin" valueType="num">
                                      <p:cBhvr additive="base">
                                        <p:cTn id="26" dur="1000"/>
                                        <p:tgtEl>
                                          <p:spTgt spid="393">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93">
                                            <p:txEl>
                                              <p:pRg st="3" end="3"/>
                                            </p:txEl>
                                          </p:spTgt>
                                        </p:tgtEl>
                                        <p:attrNameLst>
                                          <p:attrName>style.visibility</p:attrName>
                                        </p:attrNameLst>
                                      </p:cBhvr>
                                      <p:to>
                                        <p:strVal val="visible"/>
                                      </p:to>
                                    </p:set>
                                    <p:anim calcmode="lin" valueType="num">
                                      <p:cBhvr additive="base">
                                        <p:cTn id="31" dur="1000"/>
                                        <p:tgtEl>
                                          <p:spTgt spid="393">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Shape 400"/>
          <p:cNvSpPr/>
          <p:nvPr/>
        </p:nvSpPr>
        <p:spPr>
          <a:xfrm>
            <a:off x="635000" y="1269011"/>
            <a:ext cx="483989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Thesis Statement</a:t>
            </a:r>
          </a:p>
        </p:txBody>
      </p:sp>
      <p:sp>
        <p:nvSpPr>
          <p:cNvPr id="401" name="Shape 401"/>
          <p:cNvSpPr/>
          <p:nvPr/>
        </p:nvSpPr>
        <p:spPr>
          <a:xfrm>
            <a:off x="634027" y="2667000"/>
            <a:ext cx="11749443" cy="5582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Compare and contrast the colonies at Jamestown and Plymouth.</a:t>
            </a:r>
          </a:p>
        </p:txBody>
      </p:sp>
      <p:sp>
        <p:nvSpPr>
          <p:cNvPr id="402" name="Shape 402"/>
          <p:cNvSpPr/>
          <p:nvPr/>
        </p:nvSpPr>
        <p:spPr>
          <a:xfrm>
            <a:off x="635000" y="1968500"/>
            <a:ext cx="8380200" cy="5583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Let’s work through a sample prompt:</a:t>
            </a:r>
          </a:p>
        </p:txBody>
      </p:sp>
      <p:sp>
        <p:nvSpPr>
          <p:cNvPr id="403" name="Shape 403"/>
          <p:cNvSpPr/>
          <p:nvPr/>
        </p:nvSpPr>
        <p:spPr>
          <a:xfrm>
            <a:off x="634027" y="3365500"/>
            <a:ext cx="11749443" cy="4827067"/>
          </a:xfrm>
          <a:prstGeom prst="rect">
            <a:avLst/>
          </a:prstGeom>
          <a:noFill/>
          <a:ln>
            <a:noFill/>
          </a:ln>
        </p:spPr>
        <p:txBody>
          <a:bodyPr lIns="50800" tIns="50800" rIns="50800" bIns="50800" anchor="t" anchorCtr="0">
            <a:noAutofit/>
          </a:bodyPr>
          <a:lstStyle/>
          <a:p>
            <a:pPr marL="564444" marR="0" lvl="0" indent="-564444" algn="l" rtl="0">
              <a:lnSpc>
                <a:spcPct val="100000"/>
              </a:lnSpc>
              <a:spcBef>
                <a:spcPts val="0"/>
              </a:spcBef>
              <a:spcAft>
                <a:spcPts val="0"/>
              </a:spcAft>
              <a:buClr>
                <a:srgbClr val="000000"/>
              </a:buClr>
              <a:buSzPct val="100000"/>
              <a:buFont typeface="Arial"/>
              <a:buAutoNum type="arabicPeriod"/>
            </a:pPr>
            <a:r>
              <a:rPr lang="en-US" sz="3200" b="0" i="0" u="none" strike="noStrike" cap="none">
                <a:solidFill>
                  <a:srgbClr val="000000"/>
                </a:solidFill>
                <a:latin typeface="Arial"/>
                <a:ea typeface="Arial"/>
                <a:cs typeface="Arial"/>
                <a:sym typeface="Arial"/>
              </a:rPr>
              <a:t>What kind of question is this?</a:t>
            </a:r>
          </a:p>
          <a:p>
            <a:pPr marL="966610" marR="0" lvl="0" indent="-395110" algn="l" rtl="0">
              <a:lnSpc>
                <a:spcPct val="100000"/>
              </a:lnSpc>
              <a:spcBef>
                <a:spcPts val="1500"/>
              </a:spcBef>
              <a:spcAft>
                <a:spcPts val="0"/>
              </a:spcAft>
              <a:buClr>
                <a:schemeClr val="accent5"/>
              </a:buClr>
              <a:buSzPct val="75000"/>
              <a:buFont typeface="Arial"/>
              <a:buChar char="•"/>
            </a:pPr>
            <a:r>
              <a:rPr lang="en-US" sz="2800" b="0" i="0" u="none" strike="noStrike" cap="none">
                <a:solidFill>
                  <a:schemeClr val="accent5"/>
                </a:solidFill>
                <a:latin typeface="Arial"/>
                <a:ea typeface="Arial"/>
                <a:cs typeface="Arial"/>
                <a:sym typeface="Arial"/>
              </a:rPr>
              <a:t>Compare &amp; Contrast (CC)</a:t>
            </a:r>
          </a:p>
          <a:p>
            <a:pPr marL="564444" marR="0" lvl="0" indent="-564444" algn="l" rtl="0">
              <a:lnSpc>
                <a:spcPct val="100000"/>
              </a:lnSpc>
              <a:spcBef>
                <a:spcPts val="500"/>
              </a:spcBef>
              <a:spcAft>
                <a:spcPts val="0"/>
              </a:spcAft>
              <a:buClr>
                <a:srgbClr val="000000"/>
              </a:buClr>
              <a:buSzPct val="100000"/>
              <a:buFont typeface="Arial"/>
              <a:buAutoNum type="arabicPeriod" startAt="2"/>
            </a:pPr>
            <a:r>
              <a:rPr lang="en-US" sz="3200" b="0" i="0" u="none" strike="noStrike" cap="none">
                <a:solidFill>
                  <a:srgbClr val="000000"/>
                </a:solidFill>
                <a:latin typeface="Arial"/>
                <a:ea typeface="Arial"/>
                <a:cs typeface="Arial"/>
                <a:sym typeface="Arial"/>
              </a:rPr>
              <a:t>What is the goal of a CE question?</a:t>
            </a:r>
          </a:p>
          <a:p>
            <a:pPr marL="966610" marR="0" lvl="0" indent="-395110" algn="l" rtl="0">
              <a:lnSpc>
                <a:spcPct val="100000"/>
              </a:lnSpc>
              <a:spcBef>
                <a:spcPts val="1500"/>
              </a:spcBef>
              <a:spcAft>
                <a:spcPts val="0"/>
              </a:spcAft>
              <a:buClr>
                <a:schemeClr val="accent5"/>
              </a:buClr>
              <a:buSzPct val="75000"/>
              <a:buFont typeface="Arial"/>
              <a:buChar char="•"/>
            </a:pPr>
            <a:r>
              <a:rPr lang="en-US" sz="2800" b="0" i="0" u="none" strike="noStrike" cap="none">
                <a:solidFill>
                  <a:schemeClr val="accent5"/>
                </a:solidFill>
                <a:latin typeface="Arial"/>
                <a:ea typeface="Arial"/>
                <a:cs typeface="Arial"/>
                <a:sym typeface="Arial"/>
              </a:rPr>
              <a:t>To argue whether there are more similarities or differences between the two things being investigated</a:t>
            </a:r>
          </a:p>
          <a:p>
            <a:pPr marL="564444" marR="0" lvl="0" indent="-564444" algn="l" rtl="0">
              <a:lnSpc>
                <a:spcPct val="100000"/>
              </a:lnSpc>
              <a:spcBef>
                <a:spcPts val="500"/>
              </a:spcBef>
              <a:spcAft>
                <a:spcPts val="0"/>
              </a:spcAft>
              <a:buClr>
                <a:srgbClr val="000000"/>
              </a:buClr>
              <a:buSzPct val="100000"/>
              <a:buFont typeface="Arial"/>
              <a:buAutoNum type="arabicPeriod" startAt="3"/>
            </a:pPr>
            <a:r>
              <a:rPr lang="en-US" sz="3200" b="0" i="0" u="none" strike="noStrike" cap="none">
                <a:solidFill>
                  <a:srgbClr val="000000"/>
                </a:solidFill>
                <a:latin typeface="Arial"/>
                <a:ea typeface="Arial"/>
                <a:cs typeface="Arial"/>
                <a:sym typeface="Arial"/>
              </a:rPr>
              <a:t>What diagram will we use?</a:t>
            </a:r>
          </a:p>
          <a:p>
            <a:pPr marL="966610" marR="0" lvl="0" indent="-395110" algn="l" rtl="0">
              <a:lnSpc>
                <a:spcPct val="100000"/>
              </a:lnSpc>
              <a:spcBef>
                <a:spcPts val="1500"/>
              </a:spcBef>
              <a:spcAft>
                <a:spcPts val="0"/>
              </a:spcAft>
              <a:buClr>
                <a:schemeClr val="accent5"/>
              </a:buClr>
              <a:buSzPct val="75000"/>
              <a:buFont typeface="Arial"/>
              <a:buChar char="•"/>
            </a:pPr>
            <a:r>
              <a:rPr lang="en-US" sz="2800" b="0" i="0" u="none" strike="noStrike" cap="none">
                <a:solidFill>
                  <a:schemeClr val="accent5"/>
                </a:solidFill>
                <a:latin typeface="Arial"/>
                <a:ea typeface="Arial"/>
                <a:cs typeface="Arial"/>
                <a:sym typeface="Arial"/>
              </a:rPr>
              <a:t>Venn diagram</a:t>
            </a:r>
          </a:p>
          <a:p>
            <a:pPr marL="564444" marR="0" lvl="0" indent="-564444" algn="l" rtl="0">
              <a:lnSpc>
                <a:spcPct val="100000"/>
              </a:lnSpc>
              <a:spcBef>
                <a:spcPts val="500"/>
              </a:spcBef>
              <a:spcAft>
                <a:spcPts val="0"/>
              </a:spcAft>
              <a:buClr>
                <a:srgbClr val="000000"/>
              </a:buClr>
              <a:buSzPct val="100000"/>
              <a:buFont typeface="Arial"/>
              <a:buAutoNum type="arabicPeriod" startAt="4"/>
            </a:pPr>
            <a:r>
              <a:rPr lang="en-US" sz="3200" b="0" i="0" u="none" strike="noStrike" cap="none">
                <a:solidFill>
                  <a:srgbClr val="000000"/>
                </a:solidFill>
                <a:latin typeface="Arial"/>
                <a:ea typeface="Arial"/>
                <a:cs typeface="Arial"/>
                <a:sym typeface="Arial"/>
              </a:rPr>
              <a:t>What categories could we use for this question?</a:t>
            </a:r>
          </a:p>
          <a:p>
            <a:pPr marL="966610" marR="0" lvl="0" indent="-395110" algn="l" rtl="0">
              <a:lnSpc>
                <a:spcPct val="100000"/>
              </a:lnSpc>
              <a:spcBef>
                <a:spcPts val="1500"/>
              </a:spcBef>
              <a:spcAft>
                <a:spcPts val="0"/>
              </a:spcAft>
              <a:buClr>
                <a:schemeClr val="accent5"/>
              </a:buClr>
              <a:buSzPct val="75000"/>
              <a:buFont typeface="Arial"/>
              <a:buChar char="•"/>
            </a:pPr>
            <a:r>
              <a:rPr lang="en-US" sz="2800" b="0" i="0" u="none" strike="noStrike" cap="none">
                <a:solidFill>
                  <a:schemeClr val="accent5"/>
                </a:solidFill>
                <a:latin typeface="Arial"/>
                <a:ea typeface="Arial"/>
                <a:cs typeface="Arial"/>
                <a:sym typeface="Arial"/>
              </a:rPr>
              <a:t>Let’s use </a:t>
            </a:r>
            <a:r>
              <a:rPr lang="en-US" sz="2800" b="1" i="0" u="none" strike="noStrike" cap="none">
                <a:solidFill>
                  <a:schemeClr val="accent5"/>
                </a:solidFill>
                <a:latin typeface="Arial"/>
                <a:ea typeface="Arial"/>
                <a:cs typeface="Arial"/>
                <a:sym typeface="Arial"/>
              </a:rPr>
              <a:t>CUL</a:t>
            </a:r>
            <a:r>
              <a:rPr lang="en-US" sz="2800" b="0" i="0" u="none" strike="noStrike" cap="none">
                <a:solidFill>
                  <a:schemeClr val="accent5"/>
                </a:solidFill>
                <a:latin typeface="Arial"/>
                <a:ea typeface="Arial"/>
                <a:cs typeface="Arial"/>
                <a:sym typeface="Arial"/>
              </a:rPr>
              <a:t> and </a:t>
            </a:r>
            <a:r>
              <a:rPr lang="en-US" sz="2800" b="1" i="0" u="none" strike="noStrike" cap="none">
                <a:solidFill>
                  <a:schemeClr val="accent5"/>
                </a:solidFill>
                <a:latin typeface="Arial"/>
                <a:ea typeface="Arial"/>
                <a:cs typeface="Arial"/>
                <a:sym typeface="Arial"/>
              </a:rPr>
              <a:t>WXT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02"/>
                                        </p:tgtEl>
                                        <p:attrNameLst>
                                          <p:attrName>style.visibility</p:attrName>
                                        </p:attrNameLst>
                                      </p:cBhvr>
                                      <p:to>
                                        <p:strVal val="visible"/>
                                      </p:to>
                                    </p:set>
                                    <p:anim calcmode="lin" valueType="num">
                                      <p:cBhvr additive="base">
                                        <p:cTn id="7" dur="1000"/>
                                        <p:tgtEl>
                                          <p:spTgt spid="402"/>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01">
                                            <p:txEl>
                                              <p:pRg st="0" end="0"/>
                                            </p:txEl>
                                          </p:spTgt>
                                        </p:tgtEl>
                                        <p:attrNameLst>
                                          <p:attrName>style.visibility</p:attrName>
                                        </p:attrNameLst>
                                      </p:cBhvr>
                                      <p:to>
                                        <p:strVal val="visible"/>
                                      </p:to>
                                    </p:set>
                                    <p:anim calcmode="lin" valueType="num">
                                      <p:cBhvr additive="base">
                                        <p:cTn id="12" dur="1000"/>
                                        <p:tgtEl>
                                          <p:spTgt spid="40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03">
                                            <p:txEl>
                                              <p:pRg st="0" end="0"/>
                                            </p:txEl>
                                          </p:spTgt>
                                        </p:tgtEl>
                                        <p:attrNameLst>
                                          <p:attrName>style.visibility</p:attrName>
                                        </p:attrNameLst>
                                      </p:cBhvr>
                                      <p:to>
                                        <p:strVal val="visible"/>
                                      </p:to>
                                    </p:set>
                                    <p:anim calcmode="lin" valueType="num">
                                      <p:cBhvr additive="base">
                                        <p:cTn id="17" dur="1000"/>
                                        <p:tgtEl>
                                          <p:spTgt spid="40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403">
                                            <p:txEl>
                                              <p:pRg st="1" end="1"/>
                                            </p:txEl>
                                          </p:spTgt>
                                        </p:tgtEl>
                                        <p:attrNameLst>
                                          <p:attrName>style.visibility</p:attrName>
                                        </p:attrNameLst>
                                      </p:cBhvr>
                                      <p:to>
                                        <p:strVal val="visible"/>
                                      </p:to>
                                    </p:set>
                                    <p:anim calcmode="lin" valueType="num">
                                      <p:cBhvr additive="base">
                                        <p:cTn id="22" dur="1000"/>
                                        <p:tgtEl>
                                          <p:spTgt spid="403">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403">
                                            <p:txEl>
                                              <p:pRg st="2" end="2"/>
                                            </p:txEl>
                                          </p:spTgt>
                                        </p:tgtEl>
                                        <p:attrNameLst>
                                          <p:attrName>style.visibility</p:attrName>
                                        </p:attrNameLst>
                                      </p:cBhvr>
                                      <p:to>
                                        <p:strVal val="visible"/>
                                      </p:to>
                                    </p:set>
                                    <p:anim calcmode="lin" valueType="num">
                                      <p:cBhvr additive="base">
                                        <p:cTn id="27" dur="1000"/>
                                        <p:tgtEl>
                                          <p:spTgt spid="403">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403">
                                            <p:txEl>
                                              <p:pRg st="3" end="3"/>
                                            </p:txEl>
                                          </p:spTgt>
                                        </p:tgtEl>
                                        <p:attrNameLst>
                                          <p:attrName>style.visibility</p:attrName>
                                        </p:attrNameLst>
                                      </p:cBhvr>
                                      <p:to>
                                        <p:strVal val="visible"/>
                                      </p:to>
                                    </p:set>
                                    <p:anim calcmode="lin" valueType="num">
                                      <p:cBhvr additive="base">
                                        <p:cTn id="32" dur="1000"/>
                                        <p:tgtEl>
                                          <p:spTgt spid="403">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03">
                                            <p:txEl>
                                              <p:pRg st="4" end="4"/>
                                            </p:txEl>
                                          </p:spTgt>
                                        </p:tgtEl>
                                        <p:attrNameLst>
                                          <p:attrName>style.visibility</p:attrName>
                                        </p:attrNameLst>
                                      </p:cBhvr>
                                      <p:to>
                                        <p:strVal val="visible"/>
                                      </p:to>
                                    </p:set>
                                    <p:anim calcmode="lin" valueType="num">
                                      <p:cBhvr additive="base">
                                        <p:cTn id="37" dur="1000"/>
                                        <p:tgtEl>
                                          <p:spTgt spid="403">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403">
                                            <p:txEl>
                                              <p:pRg st="5" end="5"/>
                                            </p:txEl>
                                          </p:spTgt>
                                        </p:tgtEl>
                                        <p:attrNameLst>
                                          <p:attrName>style.visibility</p:attrName>
                                        </p:attrNameLst>
                                      </p:cBhvr>
                                      <p:to>
                                        <p:strVal val="visible"/>
                                      </p:to>
                                    </p:set>
                                    <p:anim calcmode="lin" valueType="num">
                                      <p:cBhvr additive="base">
                                        <p:cTn id="42" dur="1000"/>
                                        <p:tgtEl>
                                          <p:spTgt spid="403">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403">
                                            <p:txEl>
                                              <p:pRg st="6" end="6"/>
                                            </p:txEl>
                                          </p:spTgt>
                                        </p:tgtEl>
                                        <p:attrNameLst>
                                          <p:attrName>style.visibility</p:attrName>
                                        </p:attrNameLst>
                                      </p:cBhvr>
                                      <p:to>
                                        <p:strVal val="visible"/>
                                      </p:to>
                                    </p:set>
                                    <p:anim calcmode="lin" valueType="num">
                                      <p:cBhvr additive="base">
                                        <p:cTn id="47" dur="1000"/>
                                        <p:tgtEl>
                                          <p:spTgt spid="403">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403">
                                            <p:txEl>
                                              <p:pRg st="7" end="7"/>
                                            </p:txEl>
                                          </p:spTgt>
                                        </p:tgtEl>
                                        <p:attrNameLst>
                                          <p:attrName>style.visibility</p:attrName>
                                        </p:attrNameLst>
                                      </p:cBhvr>
                                      <p:to>
                                        <p:strVal val="visible"/>
                                      </p:to>
                                    </p:set>
                                    <p:anim calcmode="lin" valueType="num">
                                      <p:cBhvr additive="base">
                                        <p:cTn id="52" dur="1000"/>
                                        <p:tgtEl>
                                          <p:spTgt spid="403">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p:nvPr/>
        </p:nvSpPr>
        <p:spPr>
          <a:xfrm>
            <a:off x="635000" y="1962149"/>
            <a:ext cx="11369740" cy="1028106"/>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 </a:t>
            </a:r>
            <a:r>
              <a:rPr lang="en-US" sz="3200" b="0" i="0" u="none" strike="noStrike" cap="none">
                <a:solidFill>
                  <a:srgbClr val="000000"/>
                </a:solidFill>
                <a:latin typeface="Arial"/>
                <a:ea typeface="Arial"/>
                <a:cs typeface="Arial"/>
                <a:sym typeface="Arial"/>
              </a:rPr>
              <a:t>Compare and contrast the colonies at Jamestown and Plymouth.</a:t>
            </a:r>
          </a:p>
        </p:txBody>
      </p:sp>
      <p:grpSp>
        <p:nvGrpSpPr>
          <p:cNvPr id="409" name="Shape 409"/>
          <p:cNvGrpSpPr/>
          <p:nvPr/>
        </p:nvGrpSpPr>
        <p:grpSpPr>
          <a:xfrm>
            <a:off x="3024783" y="3317350"/>
            <a:ext cx="5835833" cy="4895125"/>
            <a:chOff x="0" y="188608"/>
            <a:chExt cx="5835833" cy="4895124"/>
          </a:xfrm>
        </p:grpSpPr>
        <p:sp>
          <p:nvSpPr>
            <p:cNvPr id="410" name="Shape 410"/>
            <p:cNvSpPr/>
            <p:nvPr/>
          </p:nvSpPr>
          <p:spPr>
            <a:xfrm>
              <a:off x="0" y="803022"/>
              <a:ext cx="5835833" cy="4280710"/>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411" name="Shape 411"/>
            <p:cNvSpPr/>
            <p:nvPr/>
          </p:nvSpPr>
          <p:spPr>
            <a:xfrm>
              <a:off x="1934693" y="188608"/>
              <a:ext cx="1999078" cy="72282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Jamestown</a:t>
              </a:r>
            </a:p>
          </p:txBody>
        </p:sp>
      </p:grpSp>
      <p:grpSp>
        <p:nvGrpSpPr>
          <p:cNvPr id="412" name="Shape 412"/>
          <p:cNvGrpSpPr/>
          <p:nvPr/>
        </p:nvGrpSpPr>
        <p:grpSpPr>
          <a:xfrm>
            <a:off x="6068901" y="3317348"/>
            <a:ext cx="5835833" cy="4895125"/>
            <a:chOff x="0" y="188608"/>
            <a:chExt cx="5835833" cy="4895124"/>
          </a:xfrm>
        </p:grpSpPr>
        <p:sp>
          <p:nvSpPr>
            <p:cNvPr id="413" name="Shape 413"/>
            <p:cNvSpPr/>
            <p:nvPr/>
          </p:nvSpPr>
          <p:spPr>
            <a:xfrm>
              <a:off x="0" y="803022"/>
              <a:ext cx="5835833" cy="4280710"/>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414" name="Shape 414"/>
            <p:cNvSpPr/>
            <p:nvPr/>
          </p:nvSpPr>
          <p:spPr>
            <a:xfrm>
              <a:off x="2026822" y="188608"/>
              <a:ext cx="1766012" cy="72282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Plymouth</a:t>
              </a:r>
            </a:p>
          </p:txBody>
        </p:sp>
      </p:grpSp>
      <p:grpSp>
        <p:nvGrpSpPr>
          <p:cNvPr id="415" name="Shape 415"/>
          <p:cNvGrpSpPr/>
          <p:nvPr/>
        </p:nvGrpSpPr>
        <p:grpSpPr>
          <a:xfrm>
            <a:off x="634999" y="5205674"/>
            <a:ext cx="11946602" cy="1743473"/>
            <a:chOff x="-112418" y="-101612"/>
            <a:chExt cx="11946601" cy="1743472"/>
          </a:xfrm>
        </p:grpSpPr>
        <p:cxnSp>
          <p:nvCxnSpPr>
            <p:cNvPr id="416" name="Shape 416"/>
            <p:cNvCxnSpPr/>
            <p:nvPr/>
          </p:nvCxnSpPr>
          <p:spPr>
            <a:xfrm>
              <a:off x="1642605" y="770129"/>
              <a:ext cx="10191578" cy="0"/>
            </a:xfrm>
            <a:prstGeom prst="straightConnector1">
              <a:avLst/>
            </a:prstGeom>
            <a:noFill/>
            <a:ln w="25400" cap="flat" cmpd="sng">
              <a:solidFill>
                <a:srgbClr val="50A7F9"/>
              </a:solidFill>
              <a:prstDash val="solid"/>
              <a:miter/>
              <a:headEnd type="none" w="med" len="med"/>
              <a:tailEnd type="none" w="med" len="med"/>
            </a:ln>
          </p:spPr>
        </p:cxnSp>
        <p:sp>
          <p:nvSpPr>
            <p:cNvPr id="417" name="Shape 417"/>
            <p:cNvSpPr/>
            <p:nvPr/>
          </p:nvSpPr>
          <p:spPr>
            <a:xfrm>
              <a:off x="-112418" y="-101612"/>
              <a:ext cx="2426700" cy="42270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200" b="0" i="0" u="none" strike="noStrike" cap="none">
                  <a:solidFill>
                    <a:srgbClr val="000000"/>
                  </a:solidFill>
                  <a:latin typeface="Arial"/>
                  <a:ea typeface="Arial"/>
                  <a:cs typeface="Arial"/>
                  <a:sym typeface="Arial"/>
                </a:rPr>
                <a:t>Values (CUL)</a:t>
              </a:r>
            </a:p>
          </p:txBody>
        </p:sp>
        <p:sp>
          <p:nvSpPr>
            <p:cNvPr id="418" name="Shape 418"/>
            <p:cNvSpPr/>
            <p:nvPr/>
          </p:nvSpPr>
          <p:spPr>
            <a:xfrm>
              <a:off x="-66725" y="1219199"/>
              <a:ext cx="2380878" cy="42266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200" b="0" i="0" u="none" strike="noStrike" cap="none">
                  <a:solidFill>
                    <a:srgbClr val="000000"/>
                  </a:solidFill>
                  <a:latin typeface="Arial"/>
                  <a:ea typeface="Arial"/>
                  <a:cs typeface="Arial"/>
                  <a:sym typeface="Arial"/>
                </a:rPr>
                <a:t>Economies (WXT)</a:t>
              </a:r>
            </a:p>
          </p:txBody>
        </p:sp>
      </p:grpSp>
      <p:sp>
        <p:nvSpPr>
          <p:cNvPr id="419" name="Shape 419"/>
          <p:cNvSpPr/>
          <p:nvPr/>
        </p:nvSpPr>
        <p:spPr>
          <a:xfrm>
            <a:off x="6074355" y="6145358"/>
            <a:ext cx="2374522" cy="62752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800" b="0" i="0" u="none" strike="noStrike" cap="none">
                <a:solidFill>
                  <a:schemeClr val="accent2"/>
                </a:solidFill>
                <a:latin typeface="Arial"/>
                <a:ea typeface="Arial"/>
                <a:cs typeface="Arial"/>
                <a:sym typeface="Arial"/>
              </a:rPr>
              <a:t>Suffered from hunger, disease &amp; weather</a:t>
            </a:r>
          </a:p>
        </p:txBody>
      </p:sp>
      <p:sp>
        <p:nvSpPr>
          <p:cNvPr id="420" name="Shape 420"/>
          <p:cNvSpPr/>
          <p:nvPr/>
        </p:nvSpPr>
        <p:spPr>
          <a:xfrm>
            <a:off x="6562910" y="4818137"/>
            <a:ext cx="1664382" cy="36082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800" b="0" i="0" u="none" strike="noStrike" cap="none">
                <a:solidFill>
                  <a:schemeClr val="accent2"/>
                </a:solidFill>
                <a:latin typeface="Arial"/>
                <a:ea typeface="Arial"/>
                <a:cs typeface="Arial"/>
                <a:sym typeface="Arial"/>
              </a:rPr>
              <a:t>English settlers</a:t>
            </a:r>
          </a:p>
        </p:txBody>
      </p:sp>
      <p:grpSp>
        <p:nvGrpSpPr>
          <p:cNvPr id="421" name="Shape 421"/>
          <p:cNvGrpSpPr/>
          <p:nvPr/>
        </p:nvGrpSpPr>
        <p:grpSpPr>
          <a:xfrm>
            <a:off x="5122450" y="4105383"/>
            <a:ext cx="3987889" cy="767224"/>
            <a:chOff x="-647283" y="-155940"/>
            <a:chExt cx="3987887" cy="767222"/>
          </a:xfrm>
        </p:grpSpPr>
        <p:sp>
          <p:nvSpPr>
            <p:cNvPr id="422" name="Shape 422"/>
            <p:cNvSpPr/>
            <p:nvPr/>
          </p:nvSpPr>
          <p:spPr>
            <a:xfrm>
              <a:off x="-647283" y="250460"/>
              <a:ext cx="991196" cy="36082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Anglican</a:t>
              </a:r>
            </a:p>
          </p:txBody>
        </p:sp>
        <p:sp>
          <p:nvSpPr>
            <p:cNvPr id="423" name="Shape 423"/>
            <p:cNvSpPr/>
            <p:nvPr/>
          </p:nvSpPr>
          <p:spPr>
            <a:xfrm>
              <a:off x="2501992" y="-155940"/>
              <a:ext cx="838610" cy="36082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Puritan</a:t>
              </a:r>
            </a:p>
          </p:txBody>
        </p:sp>
      </p:grpSp>
      <p:sp>
        <p:nvSpPr>
          <p:cNvPr id="424" name="Shape 424"/>
          <p:cNvSpPr/>
          <p:nvPr/>
        </p:nvSpPr>
        <p:spPr>
          <a:xfrm>
            <a:off x="635000" y="1269011"/>
            <a:ext cx="483989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Thesis Statement</a:t>
            </a:r>
          </a:p>
        </p:txBody>
      </p:sp>
      <p:grpSp>
        <p:nvGrpSpPr>
          <p:cNvPr id="425" name="Shape 425"/>
          <p:cNvGrpSpPr/>
          <p:nvPr/>
        </p:nvGrpSpPr>
        <p:grpSpPr>
          <a:xfrm>
            <a:off x="4401790" y="4684786"/>
            <a:ext cx="6358704" cy="3189543"/>
            <a:chOff x="940299" y="0"/>
            <a:chExt cx="6358704" cy="3189541"/>
          </a:xfrm>
        </p:grpSpPr>
        <p:sp>
          <p:nvSpPr>
            <p:cNvPr id="426" name="Shape 426"/>
            <p:cNvSpPr/>
            <p:nvPr/>
          </p:nvSpPr>
          <p:spPr>
            <a:xfrm>
              <a:off x="940299" y="2562018"/>
              <a:ext cx="2096579" cy="62752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Founded for </a:t>
              </a:r>
              <a:br>
                <a:rPr lang="en-US" sz="1800" b="0" i="0" u="none" strike="noStrike" cap="none">
                  <a:solidFill>
                    <a:schemeClr val="accent5"/>
                  </a:solidFill>
                  <a:latin typeface="Arial"/>
                  <a:ea typeface="Arial"/>
                  <a:cs typeface="Arial"/>
                  <a:sym typeface="Arial"/>
                </a:rPr>
              </a:br>
              <a:r>
                <a:rPr lang="en-US" sz="1800" b="0" i="0" u="none" strike="noStrike" cap="none">
                  <a:solidFill>
                    <a:schemeClr val="accent5"/>
                  </a:solidFill>
                  <a:latin typeface="Arial"/>
                  <a:ea typeface="Arial"/>
                  <a:cs typeface="Arial"/>
                  <a:sym typeface="Arial"/>
                </a:rPr>
                <a:t>economic purposes</a:t>
              </a:r>
            </a:p>
          </p:txBody>
        </p:sp>
        <p:sp>
          <p:nvSpPr>
            <p:cNvPr id="427" name="Shape 427"/>
            <p:cNvSpPr/>
            <p:nvPr/>
          </p:nvSpPr>
          <p:spPr>
            <a:xfrm>
              <a:off x="5329448" y="0"/>
              <a:ext cx="1969555" cy="62752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Founded for </a:t>
              </a:r>
              <a:br>
                <a:rPr lang="en-US" sz="1800" b="0" i="0" u="none" strike="noStrike" cap="none">
                  <a:solidFill>
                    <a:schemeClr val="accent5"/>
                  </a:solidFill>
                  <a:latin typeface="Arial"/>
                  <a:ea typeface="Arial"/>
                  <a:cs typeface="Arial"/>
                  <a:sym typeface="Arial"/>
                </a:rPr>
              </a:br>
              <a:r>
                <a:rPr lang="en-US" sz="1800" b="0" i="0" u="none" strike="noStrike" cap="none">
                  <a:solidFill>
                    <a:schemeClr val="accent5"/>
                  </a:solidFill>
                  <a:latin typeface="Arial"/>
                  <a:ea typeface="Arial"/>
                  <a:cs typeface="Arial"/>
                  <a:sym typeface="Arial"/>
                </a:rPr>
                <a:t>religious purposes</a:t>
              </a:r>
            </a:p>
          </p:txBody>
        </p:sp>
      </p:grpSp>
      <p:grpSp>
        <p:nvGrpSpPr>
          <p:cNvPr id="428" name="Shape 428"/>
          <p:cNvGrpSpPr/>
          <p:nvPr/>
        </p:nvGrpSpPr>
        <p:grpSpPr>
          <a:xfrm>
            <a:off x="4218846" y="6182171"/>
            <a:ext cx="6977899" cy="1287878"/>
            <a:chOff x="127916" y="874092"/>
            <a:chExt cx="6977898" cy="1287877"/>
          </a:xfrm>
        </p:grpSpPr>
        <p:sp>
          <p:nvSpPr>
            <p:cNvPr id="429" name="Shape 429"/>
            <p:cNvSpPr/>
            <p:nvPr/>
          </p:nvSpPr>
          <p:spPr>
            <a:xfrm>
              <a:off x="4843812" y="1534448"/>
              <a:ext cx="2262001" cy="62752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Geography good for</a:t>
              </a:r>
              <a:br>
                <a:rPr lang="en-US" sz="1800" b="0" i="0" u="none" strike="noStrike" cap="none">
                  <a:solidFill>
                    <a:schemeClr val="accent5"/>
                  </a:solidFill>
                  <a:latin typeface="Arial"/>
                  <a:ea typeface="Arial"/>
                  <a:cs typeface="Arial"/>
                  <a:sym typeface="Arial"/>
                </a:rPr>
              </a:br>
              <a:r>
                <a:rPr lang="en-US" sz="1800" b="0" i="0" u="none" strike="noStrike" cap="none">
                  <a:solidFill>
                    <a:schemeClr val="accent5"/>
                  </a:solidFill>
                  <a:latin typeface="Arial"/>
                  <a:ea typeface="Arial"/>
                  <a:cs typeface="Arial"/>
                  <a:sym typeface="Arial"/>
                </a:rPr>
                <a:t>fishing &amp; shipbuilding</a:t>
              </a:r>
            </a:p>
          </p:txBody>
        </p:sp>
        <p:sp>
          <p:nvSpPr>
            <p:cNvPr id="430" name="Shape 430"/>
            <p:cNvSpPr/>
            <p:nvPr/>
          </p:nvSpPr>
          <p:spPr>
            <a:xfrm>
              <a:off x="127916" y="874092"/>
              <a:ext cx="1817414" cy="62752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Geography good</a:t>
              </a:r>
              <a:br>
                <a:rPr lang="en-US" sz="1800" b="0" i="0" u="none" strike="noStrike" cap="none">
                  <a:solidFill>
                    <a:schemeClr val="accent5"/>
                  </a:solidFill>
                  <a:latin typeface="Arial"/>
                  <a:ea typeface="Arial"/>
                  <a:cs typeface="Arial"/>
                  <a:sym typeface="Arial"/>
                </a:rPr>
              </a:br>
              <a:r>
                <a:rPr lang="en-US" sz="1800" b="0" i="0" u="none" strike="noStrike" cap="none">
                  <a:solidFill>
                    <a:schemeClr val="accent5"/>
                  </a:solidFill>
                  <a:latin typeface="Arial"/>
                  <a:ea typeface="Arial"/>
                  <a:cs typeface="Arial"/>
                  <a:sym typeface="Arial"/>
                </a:rPr>
                <a:t>for agriculture</a:t>
              </a:r>
            </a:p>
          </p:txBody>
        </p:sp>
      </p:grpSp>
      <p:grpSp>
        <p:nvGrpSpPr>
          <p:cNvPr id="431" name="Shape 431"/>
          <p:cNvGrpSpPr/>
          <p:nvPr/>
        </p:nvGrpSpPr>
        <p:grpSpPr>
          <a:xfrm>
            <a:off x="3658630" y="5088497"/>
            <a:ext cx="8123707" cy="939374"/>
            <a:chOff x="-255833" y="596941"/>
            <a:chExt cx="8123706" cy="939373"/>
          </a:xfrm>
        </p:grpSpPr>
        <p:sp>
          <p:nvSpPr>
            <p:cNvPr id="432" name="Shape 432"/>
            <p:cNvSpPr/>
            <p:nvPr/>
          </p:nvSpPr>
          <p:spPr>
            <a:xfrm>
              <a:off x="-255833" y="596941"/>
              <a:ext cx="1507778" cy="62752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Valued British</a:t>
              </a:r>
              <a:br>
                <a:rPr lang="en-US" sz="1800" b="0" i="0" u="none" strike="noStrike" cap="none">
                  <a:solidFill>
                    <a:schemeClr val="accent5"/>
                  </a:solidFill>
                  <a:latin typeface="Arial"/>
                  <a:ea typeface="Arial"/>
                  <a:cs typeface="Arial"/>
                  <a:sym typeface="Arial"/>
                </a:rPr>
              </a:br>
              <a:r>
                <a:rPr lang="en-US" sz="1800" b="0" i="0" u="none" strike="noStrike" cap="none">
                  <a:solidFill>
                    <a:schemeClr val="accent5"/>
                  </a:solidFill>
                  <a:latin typeface="Arial"/>
                  <a:ea typeface="Arial"/>
                  <a:cs typeface="Arial"/>
                  <a:sym typeface="Arial"/>
                </a:rPr>
                <a:t>authority</a:t>
              </a:r>
            </a:p>
          </p:txBody>
        </p:sp>
        <p:sp>
          <p:nvSpPr>
            <p:cNvPr id="433" name="Shape 433"/>
            <p:cNvSpPr/>
            <p:nvPr/>
          </p:nvSpPr>
          <p:spPr>
            <a:xfrm>
              <a:off x="5593926" y="908792"/>
              <a:ext cx="2273946" cy="62752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800" b="0" i="0" u="none" strike="noStrike" cap="none">
                  <a:solidFill>
                    <a:schemeClr val="accent5"/>
                  </a:solidFill>
                  <a:latin typeface="Arial"/>
                  <a:ea typeface="Arial"/>
                  <a:cs typeface="Arial"/>
                  <a:sym typeface="Arial"/>
                </a:rPr>
                <a:t>Fled persecution</a:t>
              </a:r>
              <a:br>
                <a:rPr lang="en-US" sz="1800" b="0" i="0" u="none" strike="noStrike" cap="none">
                  <a:solidFill>
                    <a:schemeClr val="accent5"/>
                  </a:solidFill>
                  <a:latin typeface="Arial"/>
                  <a:ea typeface="Arial"/>
                  <a:cs typeface="Arial"/>
                  <a:sym typeface="Arial"/>
                </a:rPr>
              </a:br>
              <a:r>
                <a:rPr lang="en-US" sz="1800" b="0" i="0" u="none" strike="noStrike" cap="none">
                  <a:solidFill>
                    <a:schemeClr val="accent5"/>
                  </a:solidFill>
                  <a:latin typeface="Arial"/>
                  <a:ea typeface="Arial"/>
                  <a:cs typeface="Arial"/>
                  <a:sym typeface="Arial"/>
                </a:rPr>
                <a:t>from British authority </a:t>
              </a:r>
            </a:p>
          </p:txBody>
        </p:sp>
      </p:grpSp>
      <p:sp>
        <p:nvSpPr>
          <p:cNvPr id="434" name="Shape 434"/>
          <p:cNvSpPr/>
          <p:nvPr/>
        </p:nvSpPr>
        <p:spPr>
          <a:xfrm>
            <a:off x="6852663" y="5374950"/>
            <a:ext cx="1787612" cy="62752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800" b="0" i="0" u="none" strike="noStrike" cap="none">
                <a:solidFill>
                  <a:schemeClr val="accent2"/>
                </a:solidFill>
                <a:latin typeface="Arial"/>
                <a:ea typeface="Arial"/>
                <a:cs typeface="Arial"/>
                <a:sym typeface="Arial"/>
              </a:rPr>
              <a:t>Valued the voice</a:t>
            </a:r>
            <a:br>
              <a:rPr lang="en-US" sz="1800" b="0" i="0" u="none" strike="noStrike" cap="none">
                <a:solidFill>
                  <a:schemeClr val="accent2"/>
                </a:solidFill>
                <a:latin typeface="Arial"/>
                <a:ea typeface="Arial"/>
                <a:cs typeface="Arial"/>
                <a:sym typeface="Arial"/>
              </a:rPr>
            </a:br>
            <a:r>
              <a:rPr lang="en-US" sz="1800" b="0" i="0" u="none" strike="noStrike" cap="none">
                <a:solidFill>
                  <a:schemeClr val="accent2"/>
                </a:solidFill>
                <a:latin typeface="Arial"/>
                <a:ea typeface="Arial"/>
                <a:cs typeface="Arial"/>
                <a:sym typeface="Arial"/>
              </a:rPr>
              <a:t>of citizens </a:t>
            </a:r>
          </a:p>
        </p:txBody>
      </p:sp>
      <p:sp>
        <p:nvSpPr>
          <p:cNvPr id="435" name="Shape 435"/>
          <p:cNvSpPr/>
          <p:nvPr/>
        </p:nvSpPr>
        <p:spPr>
          <a:xfrm>
            <a:off x="6697965" y="6898239"/>
            <a:ext cx="1601094" cy="62752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800" b="0" i="0" u="none" strike="noStrike" cap="none">
                <a:solidFill>
                  <a:schemeClr val="accent2"/>
                </a:solidFill>
                <a:latin typeface="Arial"/>
                <a:ea typeface="Arial"/>
                <a:cs typeface="Arial"/>
                <a:sym typeface="Arial"/>
              </a:rPr>
              <a:t>Established by</a:t>
            </a:r>
            <a:br>
              <a:rPr lang="en-US" sz="1800" b="0" i="0" u="none" strike="noStrike" cap="none">
                <a:solidFill>
                  <a:schemeClr val="accent2"/>
                </a:solidFill>
                <a:latin typeface="Arial"/>
                <a:ea typeface="Arial"/>
                <a:cs typeface="Arial"/>
                <a:sym typeface="Arial"/>
              </a:rPr>
            </a:br>
            <a:r>
              <a:rPr lang="en-US" sz="1800" b="0" i="0" u="none" strike="noStrike" cap="none">
                <a:solidFill>
                  <a:schemeClr val="accent2"/>
                </a:solidFill>
                <a:latin typeface="Arial"/>
                <a:ea typeface="Arial"/>
                <a:cs typeface="Arial"/>
                <a:sym typeface="Arial"/>
              </a:rPr>
              <a:t>royal charter</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09"/>
                                        </p:tgtEl>
                                        <p:attrNameLst>
                                          <p:attrName>style.visibility</p:attrName>
                                        </p:attrNameLst>
                                      </p:cBhvr>
                                      <p:to>
                                        <p:strVal val="visible"/>
                                      </p:to>
                                    </p:set>
                                    <p:anim calcmode="lin" valueType="num">
                                      <p:cBhvr additive="base">
                                        <p:cTn id="7" dur="1000"/>
                                        <p:tgtEl>
                                          <p:spTgt spid="409"/>
                                        </p:tgtEl>
                                        <p:attrNameLst>
                                          <p:attrName>ppt_x</p:attrName>
                                        </p:attrNameLst>
                                      </p:cBhvr>
                                      <p:tavLst>
                                        <p:tav tm="0">
                                          <p:val>
                                            <p:strVal val="#ppt_x-1"/>
                                          </p:val>
                                        </p:tav>
                                        <p:tav tm="100000">
                                          <p:val>
                                            <p:strVal val="#ppt_x"/>
                                          </p:val>
                                        </p:tav>
                                      </p:tavLst>
                                    </p:anim>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412"/>
                                        </p:tgtEl>
                                        <p:attrNameLst>
                                          <p:attrName>style.visibility</p:attrName>
                                        </p:attrNameLst>
                                      </p:cBhvr>
                                      <p:to>
                                        <p:strVal val="visible"/>
                                      </p:to>
                                    </p:set>
                                    <p:anim calcmode="lin" valueType="num">
                                      <p:cBhvr additive="base">
                                        <p:cTn id="11" dur="1000"/>
                                        <p:tgtEl>
                                          <p:spTgt spid="412"/>
                                        </p:tgtEl>
                                        <p:attrNameLst>
                                          <p:attrName>ppt_x</p:attrName>
                                        </p:attrNameLst>
                                      </p:cBhvr>
                                      <p:tavLst>
                                        <p:tav tm="0">
                                          <p:val>
                                            <p:strVal val="#ppt_x+1"/>
                                          </p:val>
                                        </p:tav>
                                        <p:tav tm="100000">
                                          <p:val>
                                            <p:strVal val="#ppt_x"/>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415"/>
                                        </p:tgtEl>
                                        <p:attrNameLst>
                                          <p:attrName>style.visibility</p:attrName>
                                        </p:attrNameLst>
                                      </p:cBhvr>
                                      <p:to>
                                        <p:strVal val="visible"/>
                                      </p:to>
                                    </p:set>
                                    <p:anim calcmode="lin" valueType="num">
                                      <p:cBhvr additive="base">
                                        <p:cTn id="16" dur="1000"/>
                                        <p:tgtEl>
                                          <p:spTgt spid="415"/>
                                        </p:tgtEl>
                                        <p:attrNameLst>
                                          <p:attrName>ppt_x</p:attrName>
                                        </p:attrNameLst>
                                      </p:cBhvr>
                                      <p:tavLst>
                                        <p:tav tm="0">
                                          <p:val>
                                            <p:strVal val="#ppt_x-1"/>
                                          </p:val>
                                        </p:tav>
                                        <p:tav tm="100000">
                                          <p:val>
                                            <p:strVal val="#ppt_x"/>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21"/>
                                        </p:tgtEl>
                                        <p:attrNameLst>
                                          <p:attrName>style.visibility</p:attrName>
                                        </p:attrNameLst>
                                      </p:cBhvr>
                                      <p:to>
                                        <p:strVal val="visible"/>
                                      </p:to>
                                    </p:set>
                                    <p:animEffect transition="in" filter="fade">
                                      <p:cBhvr>
                                        <p:cTn id="21" dur="1000"/>
                                        <p:tgtEl>
                                          <p:spTgt spid="42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20"/>
                                        </p:tgtEl>
                                        <p:attrNameLst>
                                          <p:attrName>style.visibility</p:attrName>
                                        </p:attrNameLst>
                                      </p:cBhvr>
                                      <p:to>
                                        <p:strVal val="visible"/>
                                      </p:to>
                                    </p:set>
                                    <p:animEffect transition="in" filter="fade">
                                      <p:cBhvr>
                                        <p:cTn id="26" dur="1000"/>
                                        <p:tgtEl>
                                          <p:spTgt spid="4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28"/>
                                        </p:tgtEl>
                                        <p:attrNameLst>
                                          <p:attrName>style.visibility</p:attrName>
                                        </p:attrNameLst>
                                      </p:cBhvr>
                                      <p:to>
                                        <p:strVal val="visible"/>
                                      </p:to>
                                    </p:set>
                                    <p:animEffect transition="in" filter="fade">
                                      <p:cBhvr>
                                        <p:cTn id="31" dur="1000"/>
                                        <p:tgtEl>
                                          <p:spTgt spid="42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34"/>
                                        </p:tgtEl>
                                        <p:attrNameLst>
                                          <p:attrName>style.visibility</p:attrName>
                                        </p:attrNameLst>
                                      </p:cBhvr>
                                      <p:to>
                                        <p:strVal val="visible"/>
                                      </p:to>
                                    </p:set>
                                    <p:animEffect transition="in" filter="fade">
                                      <p:cBhvr>
                                        <p:cTn id="36" dur="1000"/>
                                        <p:tgtEl>
                                          <p:spTgt spid="43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25"/>
                                        </p:tgtEl>
                                        <p:attrNameLst>
                                          <p:attrName>style.visibility</p:attrName>
                                        </p:attrNameLst>
                                      </p:cBhvr>
                                      <p:to>
                                        <p:strVal val="visible"/>
                                      </p:to>
                                    </p:set>
                                    <p:animEffect transition="in" filter="fade">
                                      <p:cBhvr>
                                        <p:cTn id="41" dur="1000"/>
                                        <p:tgtEl>
                                          <p:spTgt spid="42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19"/>
                                        </p:tgtEl>
                                        <p:attrNameLst>
                                          <p:attrName>style.visibility</p:attrName>
                                        </p:attrNameLst>
                                      </p:cBhvr>
                                      <p:to>
                                        <p:strVal val="visible"/>
                                      </p:to>
                                    </p:set>
                                    <p:animEffect transition="in" filter="fade">
                                      <p:cBhvr>
                                        <p:cTn id="46" dur="1000"/>
                                        <p:tgtEl>
                                          <p:spTgt spid="4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431"/>
                                        </p:tgtEl>
                                        <p:attrNameLst>
                                          <p:attrName>style.visibility</p:attrName>
                                        </p:attrNameLst>
                                      </p:cBhvr>
                                      <p:to>
                                        <p:strVal val="visible"/>
                                      </p:to>
                                    </p:set>
                                    <p:animEffect transition="in" filter="fade">
                                      <p:cBhvr>
                                        <p:cTn id="51" dur="1000"/>
                                        <p:tgtEl>
                                          <p:spTgt spid="43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435"/>
                                        </p:tgtEl>
                                        <p:attrNameLst>
                                          <p:attrName>style.visibility</p:attrName>
                                        </p:attrNameLst>
                                      </p:cBhvr>
                                      <p:to>
                                        <p:strVal val="visible"/>
                                      </p:to>
                                    </p:set>
                                    <p:animEffect transition="in" filter="fade">
                                      <p:cBhvr>
                                        <p:cTn id="56" dur="1000"/>
                                        <p:tgtEl>
                                          <p:spTgt spid="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p:nvPr/>
        </p:nvSpPr>
        <p:spPr>
          <a:xfrm>
            <a:off x="635000" y="2246444"/>
            <a:ext cx="11369740" cy="45951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500" b="1" i="0" u="none" strike="noStrike" cap="none">
                <a:solidFill>
                  <a:srgbClr val="000000"/>
                </a:solidFill>
                <a:latin typeface="Arial"/>
                <a:ea typeface="Arial"/>
                <a:cs typeface="Arial"/>
                <a:sym typeface="Arial"/>
              </a:rPr>
              <a:t>Prompt: </a:t>
            </a:r>
            <a:r>
              <a:rPr lang="en-US" sz="2500" b="0" i="0" u="none" strike="noStrike" cap="none">
                <a:solidFill>
                  <a:srgbClr val="000000"/>
                </a:solidFill>
                <a:latin typeface="Arial"/>
                <a:ea typeface="Arial"/>
                <a:cs typeface="Arial"/>
                <a:sym typeface="Arial"/>
              </a:rPr>
              <a:t>Compare and contrast the colonies at Jamestown and Plymouth.</a:t>
            </a:r>
          </a:p>
        </p:txBody>
      </p:sp>
      <p:sp>
        <p:nvSpPr>
          <p:cNvPr id="441" name="Shape 441"/>
          <p:cNvSpPr/>
          <p:nvPr/>
        </p:nvSpPr>
        <p:spPr>
          <a:xfrm>
            <a:off x="635000" y="1269011"/>
            <a:ext cx="483989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Thesis Statement</a:t>
            </a:r>
          </a:p>
        </p:txBody>
      </p:sp>
      <p:grpSp>
        <p:nvGrpSpPr>
          <p:cNvPr id="442" name="Shape 442"/>
          <p:cNvGrpSpPr/>
          <p:nvPr/>
        </p:nvGrpSpPr>
        <p:grpSpPr>
          <a:xfrm>
            <a:off x="639457" y="2590746"/>
            <a:ext cx="11725886" cy="4868195"/>
            <a:chOff x="101749" y="0"/>
            <a:chExt cx="11725884" cy="4868194"/>
          </a:xfrm>
        </p:grpSpPr>
        <p:grpSp>
          <p:nvGrpSpPr>
            <p:cNvPr id="443" name="Shape 443"/>
            <p:cNvGrpSpPr/>
            <p:nvPr/>
          </p:nvGrpSpPr>
          <p:grpSpPr>
            <a:xfrm>
              <a:off x="2323391" y="0"/>
              <a:ext cx="5803727" cy="4868194"/>
              <a:chOff x="0" y="187571"/>
              <a:chExt cx="5803727" cy="4868192"/>
            </a:xfrm>
          </p:grpSpPr>
          <p:sp>
            <p:nvSpPr>
              <p:cNvPr id="444" name="Shape 444"/>
              <p:cNvSpPr/>
              <p:nvPr/>
            </p:nvSpPr>
            <p:spPr>
              <a:xfrm>
                <a:off x="0" y="798604"/>
                <a:ext cx="5803727" cy="4257159"/>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445" name="Shape 445"/>
              <p:cNvSpPr/>
              <p:nvPr/>
            </p:nvSpPr>
            <p:spPr>
              <a:xfrm>
                <a:off x="1924050" y="187571"/>
                <a:ext cx="1988081" cy="71885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Jamestown</a:t>
                </a:r>
              </a:p>
            </p:txBody>
          </p:sp>
        </p:grpSp>
        <p:grpSp>
          <p:nvGrpSpPr>
            <p:cNvPr id="446" name="Shape 446"/>
            <p:cNvGrpSpPr/>
            <p:nvPr/>
          </p:nvGrpSpPr>
          <p:grpSpPr>
            <a:xfrm>
              <a:off x="5350762" y="0"/>
              <a:ext cx="5803727" cy="4868194"/>
              <a:chOff x="0" y="187571"/>
              <a:chExt cx="5803727" cy="4868192"/>
            </a:xfrm>
          </p:grpSpPr>
          <p:sp>
            <p:nvSpPr>
              <p:cNvPr id="447" name="Shape 447"/>
              <p:cNvSpPr/>
              <p:nvPr/>
            </p:nvSpPr>
            <p:spPr>
              <a:xfrm>
                <a:off x="0" y="798604"/>
                <a:ext cx="5803727" cy="4257159"/>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448" name="Shape 448"/>
              <p:cNvSpPr/>
              <p:nvPr/>
            </p:nvSpPr>
            <p:spPr>
              <a:xfrm>
                <a:off x="2015671" y="187571"/>
                <a:ext cx="1756297" cy="71885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Plymouth</a:t>
                </a:r>
              </a:p>
            </p:txBody>
          </p:sp>
        </p:grpSp>
        <p:grpSp>
          <p:nvGrpSpPr>
            <p:cNvPr id="449" name="Shape 449"/>
            <p:cNvGrpSpPr/>
            <p:nvPr/>
          </p:nvGrpSpPr>
          <p:grpSpPr>
            <a:xfrm>
              <a:off x="101749" y="1896478"/>
              <a:ext cx="11725884" cy="1696808"/>
              <a:chOff x="43194" y="-82511"/>
              <a:chExt cx="11725883" cy="1696806"/>
            </a:xfrm>
          </p:grpSpPr>
          <p:cxnSp>
            <p:nvCxnSpPr>
              <p:cNvPr id="450" name="Shape 450"/>
              <p:cNvCxnSpPr/>
              <p:nvPr/>
            </p:nvCxnSpPr>
            <p:spPr>
              <a:xfrm>
                <a:off x="1633567" y="765891"/>
                <a:ext cx="10135509" cy="0"/>
              </a:xfrm>
              <a:prstGeom prst="straightConnector1">
                <a:avLst/>
              </a:prstGeom>
              <a:noFill/>
              <a:ln w="25400" cap="flat" cmpd="sng">
                <a:solidFill>
                  <a:srgbClr val="50A7F9"/>
                </a:solidFill>
                <a:prstDash val="solid"/>
                <a:miter/>
                <a:headEnd type="none" w="med" len="med"/>
                <a:tailEnd type="none" w="med" len="med"/>
              </a:ln>
            </p:spPr>
          </p:cxnSp>
          <p:sp>
            <p:nvSpPr>
              <p:cNvPr id="451" name="Shape 451"/>
              <p:cNvSpPr/>
              <p:nvPr/>
            </p:nvSpPr>
            <p:spPr>
              <a:xfrm>
                <a:off x="96011" y="-82511"/>
                <a:ext cx="2095800" cy="38340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Values (CUL)</a:t>
                </a:r>
              </a:p>
            </p:txBody>
          </p:sp>
          <p:sp>
            <p:nvSpPr>
              <p:cNvPr id="452" name="Shape 452"/>
              <p:cNvSpPr/>
              <p:nvPr/>
            </p:nvSpPr>
            <p:spPr>
              <a:xfrm>
                <a:off x="43194" y="1231024"/>
                <a:ext cx="2148677" cy="38327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Economics (WXT)</a:t>
                </a:r>
              </a:p>
            </p:txBody>
          </p:sp>
        </p:grpSp>
        <p:sp>
          <p:nvSpPr>
            <p:cNvPr id="453" name="Shape 453"/>
            <p:cNvSpPr/>
            <p:nvPr/>
          </p:nvSpPr>
          <p:spPr>
            <a:xfrm>
              <a:off x="5356187" y="2862350"/>
              <a:ext cx="2361459" cy="52426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500" b="0" i="0" u="none" strike="noStrike" cap="none">
                  <a:solidFill>
                    <a:schemeClr val="accent2"/>
                  </a:solidFill>
                  <a:latin typeface="Arial"/>
                  <a:ea typeface="Arial"/>
                  <a:cs typeface="Arial"/>
                  <a:sym typeface="Arial"/>
                </a:rPr>
                <a:t>Suffered from hunger, disease &amp; weather</a:t>
              </a:r>
            </a:p>
          </p:txBody>
        </p:sp>
        <p:sp>
          <p:nvSpPr>
            <p:cNvPr id="454" name="Shape 454"/>
            <p:cNvSpPr/>
            <p:nvPr/>
          </p:nvSpPr>
          <p:spPr>
            <a:xfrm>
              <a:off x="5970516" y="1517170"/>
              <a:ext cx="1398301" cy="309557"/>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500" b="0" i="0" u="none" strike="noStrike" cap="none">
                  <a:solidFill>
                    <a:schemeClr val="accent2"/>
                  </a:solidFill>
                  <a:latin typeface="Arial"/>
                  <a:ea typeface="Arial"/>
                  <a:cs typeface="Arial"/>
                  <a:sym typeface="Arial"/>
                </a:rPr>
                <a:t>English settlers</a:t>
              </a:r>
            </a:p>
          </p:txBody>
        </p:sp>
        <p:grpSp>
          <p:nvGrpSpPr>
            <p:cNvPr id="455" name="Shape 455"/>
            <p:cNvGrpSpPr/>
            <p:nvPr/>
          </p:nvGrpSpPr>
          <p:grpSpPr>
            <a:xfrm>
              <a:off x="4482190" y="808338"/>
              <a:ext cx="3833248" cy="713723"/>
              <a:chOff x="-571050" y="-130442"/>
              <a:chExt cx="3833248" cy="713721"/>
            </a:xfrm>
          </p:grpSpPr>
          <p:sp>
            <p:nvSpPr>
              <p:cNvPr id="456" name="Shape 456"/>
              <p:cNvSpPr/>
              <p:nvPr/>
            </p:nvSpPr>
            <p:spPr>
              <a:xfrm>
                <a:off x="-571050" y="273721"/>
                <a:ext cx="840398" cy="309557"/>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500" b="0" i="0" u="none" strike="noStrike" cap="none">
                    <a:solidFill>
                      <a:schemeClr val="accent5"/>
                    </a:solidFill>
                    <a:latin typeface="Arial"/>
                    <a:ea typeface="Arial"/>
                    <a:cs typeface="Arial"/>
                    <a:sym typeface="Arial"/>
                  </a:rPr>
                  <a:t>Anglican</a:t>
                </a:r>
              </a:p>
            </p:txBody>
          </p:sp>
          <p:sp>
            <p:nvSpPr>
              <p:cNvPr id="457" name="Shape 457"/>
              <p:cNvSpPr/>
              <p:nvPr/>
            </p:nvSpPr>
            <p:spPr>
              <a:xfrm>
                <a:off x="2548256" y="-130442"/>
                <a:ext cx="713941" cy="309557"/>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500" b="0" i="0" u="none" strike="noStrike" cap="none">
                    <a:solidFill>
                      <a:schemeClr val="accent5"/>
                    </a:solidFill>
                    <a:latin typeface="Arial"/>
                    <a:ea typeface="Arial"/>
                    <a:cs typeface="Arial"/>
                    <a:sym typeface="Arial"/>
                  </a:rPr>
                  <a:t>Puritan</a:t>
                </a:r>
              </a:p>
            </p:txBody>
          </p:sp>
        </p:grpSp>
        <p:grpSp>
          <p:nvGrpSpPr>
            <p:cNvPr id="458" name="Shape 458"/>
            <p:cNvGrpSpPr/>
            <p:nvPr/>
          </p:nvGrpSpPr>
          <p:grpSpPr>
            <a:xfrm>
              <a:off x="3857104" y="1409814"/>
              <a:ext cx="6005687" cy="3072194"/>
              <a:chOff x="1099407" y="49900"/>
              <a:chExt cx="6005687" cy="3072193"/>
            </a:xfrm>
          </p:grpSpPr>
          <p:sp>
            <p:nvSpPr>
              <p:cNvPr id="459" name="Shape 459"/>
              <p:cNvSpPr/>
              <p:nvPr/>
            </p:nvSpPr>
            <p:spPr>
              <a:xfrm>
                <a:off x="1099407" y="2597825"/>
                <a:ext cx="1756483" cy="52426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500" b="0" i="0" u="none" strike="noStrike" cap="none">
                    <a:solidFill>
                      <a:schemeClr val="accent5"/>
                    </a:solidFill>
                    <a:latin typeface="Arial"/>
                    <a:ea typeface="Arial"/>
                    <a:cs typeface="Arial"/>
                    <a:sym typeface="Arial"/>
                  </a:rPr>
                  <a:t>Founded for </a:t>
                </a:r>
                <a:br>
                  <a:rPr lang="en-US" sz="1500" b="0" i="0" u="none" strike="noStrike" cap="none">
                    <a:solidFill>
                      <a:schemeClr val="accent5"/>
                    </a:solidFill>
                    <a:latin typeface="Arial"/>
                    <a:ea typeface="Arial"/>
                    <a:cs typeface="Arial"/>
                    <a:sym typeface="Arial"/>
                  </a:rPr>
                </a:br>
                <a:r>
                  <a:rPr lang="en-US" sz="1500" b="0" i="0" u="none" strike="noStrike" cap="none">
                    <a:solidFill>
                      <a:schemeClr val="accent5"/>
                    </a:solidFill>
                    <a:latin typeface="Arial"/>
                    <a:ea typeface="Arial"/>
                    <a:cs typeface="Arial"/>
                    <a:sym typeface="Arial"/>
                  </a:rPr>
                  <a:t>economic purposes</a:t>
                </a:r>
              </a:p>
            </p:txBody>
          </p:sp>
          <p:sp>
            <p:nvSpPr>
              <p:cNvPr id="460" name="Shape 460"/>
              <p:cNvSpPr/>
              <p:nvPr/>
            </p:nvSpPr>
            <p:spPr>
              <a:xfrm>
                <a:off x="5453882" y="49900"/>
                <a:ext cx="1651212" cy="52426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500" b="0" i="0" u="none" strike="noStrike" cap="none">
                    <a:solidFill>
                      <a:schemeClr val="accent5"/>
                    </a:solidFill>
                    <a:latin typeface="Arial"/>
                    <a:ea typeface="Arial"/>
                    <a:cs typeface="Arial"/>
                    <a:sym typeface="Arial"/>
                  </a:rPr>
                  <a:t>Founded for </a:t>
                </a:r>
                <a:br>
                  <a:rPr lang="en-US" sz="1500" b="0" i="0" u="none" strike="noStrike" cap="none">
                    <a:solidFill>
                      <a:schemeClr val="accent5"/>
                    </a:solidFill>
                    <a:latin typeface="Arial"/>
                    <a:ea typeface="Arial"/>
                    <a:cs typeface="Arial"/>
                    <a:sym typeface="Arial"/>
                  </a:rPr>
                </a:br>
                <a:r>
                  <a:rPr lang="en-US" sz="1500" b="0" i="0" u="none" strike="noStrike" cap="none">
                    <a:solidFill>
                      <a:schemeClr val="accent5"/>
                    </a:solidFill>
                    <a:latin typeface="Arial"/>
                    <a:ea typeface="Arial"/>
                    <a:cs typeface="Arial"/>
                    <a:sym typeface="Arial"/>
                  </a:rPr>
                  <a:t>religious purposes</a:t>
                </a:r>
              </a:p>
            </p:txBody>
          </p:sp>
        </p:grpSp>
        <p:grpSp>
          <p:nvGrpSpPr>
            <p:cNvPr id="461" name="Shape 461"/>
            <p:cNvGrpSpPr/>
            <p:nvPr/>
          </p:nvGrpSpPr>
          <p:grpSpPr>
            <a:xfrm>
              <a:off x="3652030" y="2898960"/>
              <a:ext cx="6620374" cy="1180992"/>
              <a:chOff x="268357" y="919184"/>
              <a:chExt cx="6620373" cy="1180990"/>
            </a:xfrm>
          </p:grpSpPr>
          <p:sp>
            <p:nvSpPr>
              <p:cNvPr id="462" name="Shape 462"/>
              <p:cNvSpPr/>
              <p:nvPr/>
            </p:nvSpPr>
            <p:spPr>
              <a:xfrm>
                <a:off x="4995153" y="1575907"/>
                <a:ext cx="1893576" cy="52426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500" b="0" i="0" u="none" strike="noStrike" cap="none">
                    <a:solidFill>
                      <a:schemeClr val="accent5"/>
                    </a:solidFill>
                    <a:latin typeface="Arial"/>
                    <a:ea typeface="Arial"/>
                    <a:cs typeface="Arial"/>
                    <a:sym typeface="Arial"/>
                  </a:rPr>
                  <a:t>Geography good for</a:t>
                </a:r>
                <a:br>
                  <a:rPr lang="en-US" sz="1500" b="0" i="0" u="none" strike="noStrike" cap="none">
                    <a:solidFill>
                      <a:schemeClr val="accent5"/>
                    </a:solidFill>
                    <a:latin typeface="Arial"/>
                    <a:ea typeface="Arial"/>
                    <a:cs typeface="Arial"/>
                    <a:sym typeface="Arial"/>
                  </a:rPr>
                </a:br>
                <a:r>
                  <a:rPr lang="en-US" sz="1500" b="0" i="0" u="none" strike="noStrike" cap="none">
                    <a:solidFill>
                      <a:schemeClr val="accent5"/>
                    </a:solidFill>
                    <a:latin typeface="Arial"/>
                    <a:ea typeface="Arial"/>
                    <a:cs typeface="Arial"/>
                    <a:sym typeface="Arial"/>
                  </a:rPr>
                  <a:t>fishing &amp; shipbuilding</a:t>
                </a:r>
              </a:p>
            </p:txBody>
          </p:sp>
          <p:sp>
            <p:nvSpPr>
              <p:cNvPr id="463" name="Shape 463"/>
              <p:cNvSpPr/>
              <p:nvPr/>
            </p:nvSpPr>
            <p:spPr>
              <a:xfrm>
                <a:off x="268357" y="919184"/>
                <a:ext cx="1525126" cy="52426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500" b="0" i="0" u="none" strike="noStrike" cap="none">
                    <a:solidFill>
                      <a:schemeClr val="accent5"/>
                    </a:solidFill>
                    <a:latin typeface="Arial"/>
                    <a:ea typeface="Arial"/>
                    <a:cs typeface="Arial"/>
                    <a:sym typeface="Arial"/>
                  </a:rPr>
                  <a:t>Geography good</a:t>
                </a:r>
                <a:br>
                  <a:rPr lang="en-US" sz="1500" b="0" i="0" u="none" strike="noStrike" cap="none">
                    <a:solidFill>
                      <a:schemeClr val="accent5"/>
                    </a:solidFill>
                    <a:latin typeface="Arial"/>
                    <a:ea typeface="Arial"/>
                    <a:cs typeface="Arial"/>
                    <a:sym typeface="Arial"/>
                  </a:rPr>
                </a:br>
                <a:r>
                  <a:rPr lang="en-US" sz="1500" b="0" i="0" u="none" strike="noStrike" cap="none">
                    <a:solidFill>
                      <a:schemeClr val="accent5"/>
                    </a:solidFill>
                    <a:latin typeface="Arial"/>
                    <a:ea typeface="Arial"/>
                    <a:cs typeface="Arial"/>
                    <a:sym typeface="Arial"/>
                  </a:rPr>
                  <a:t>for agriculture</a:t>
                </a:r>
              </a:p>
            </p:txBody>
          </p:sp>
        </p:grpSp>
        <p:grpSp>
          <p:nvGrpSpPr>
            <p:cNvPr id="464" name="Shape 464"/>
            <p:cNvGrpSpPr/>
            <p:nvPr/>
          </p:nvGrpSpPr>
          <p:grpSpPr>
            <a:xfrm>
              <a:off x="3069235" y="1811304"/>
              <a:ext cx="7784549" cy="834407"/>
              <a:chOff x="-138941" y="643558"/>
              <a:chExt cx="7784548" cy="834405"/>
            </a:xfrm>
          </p:grpSpPr>
          <p:sp>
            <p:nvSpPr>
              <p:cNvPr id="465" name="Shape 465"/>
              <p:cNvSpPr/>
              <p:nvPr/>
            </p:nvSpPr>
            <p:spPr>
              <a:xfrm>
                <a:off x="-138941" y="643558"/>
                <a:ext cx="1268514" cy="52426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500" b="0" i="0" u="none" strike="noStrike" cap="none">
                    <a:solidFill>
                      <a:schemeClr val="accent5"/>
                    </a:solidFill>
                    <a:latin typeface="Arial"/>
                    <a:ea typeface="Arial"/>
                    <a:cs typeface="Arial"/>
                    <a:sym typeface="Arial"/>
                  </a:rPr>
                  <a:t>Valued British</a:t>
                </a:r>
                <a:br>
                  <a:rPr lang="en-US" sz="1500" b="0" i="0" u="none" strike="noStrike" cap="none">
                    <a:solidFill>
                      <a:schemeClr val="accent5"/>
                    </a:solidFill>
                    <a:latin typeface="Arial"/>
                    <a:ea typeface="Arial"/>
                    <a:cs typeface="Arial"/>
                    <a:sym typeface="Arial"/>
                  </a:rPr>
                </a:br>
                <a:r>
                  <a:rPr lang="en-US" sz="1500" b="0" i="0" u="none" strike="noStrike" cap="none">
                    <a:solidFill>
                      <a:schemeClr val="accent5"/>
                    </a:solidFill>
                    <a:latin typeface="Arial"/>
                    <a:ea typeface="Arial"/>
                    <a:cs typeface="Arial"/>
                    <a:sym typeface="Arial"/>
                  </a:rPr>
                  <a:t>authority</a:t>
                </a:r>
              </a:p>
            </p:txBody>
          </p:sp>
          <p:sp>
            <p:nvSpPr>
              <p:cNvPr id="466" name="Shape 466"/>
              <p:cNvSpPr/>
              <p:nvPr/>
            </p:nvSpPr>
            <p:spPr>
              <a:xfrm>
                <a:off x="5742132" y="953694"/>
                <a:ext cx="1903475" cy="52426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1500" b="0" i="0" u="none" strike="noStrike" cap="none">
                    <a:solidFill>
                      <a:schemeClr val="accent5"/>
                    </a:solidFill>
                    <a:latin typeface="Arial"/>
                    <a:ea typeface="Arial"/>
                    <a:cs typeface="Arial"/>
                    <a:sym typeface="Arial"/>
                  </a:rPr>
                  <a:t>Fled persecution</a:t>
                </a:r>
                <a:br>
                  <a:rPr lang="en-US" sz="1500" b="0" i="0" u="none" strike="noStrike" cap="none">
                    <a:solidFill>
                      <a:schemeClr val="accent5"/>
                    </a:solidFill>
                    <a:latin typeface="Arial"/>
                    <a:ea typeface="Arial"/>
                    <a:cs typeface="Arial"/>
                    <a:sym typeface="Arial"/>
                  </a:rPr>
                </a:br>
                <a:r>
                  <a:rPr lang="en-US" sz="1500" b="0" i="0" u="none" strike="noStrike" cap="none">
                    <a:solidFill>
                      <a:schemeClr val="accent5"/>
                    </a:solidFill>
                    <a:latin typeface="Arial"/>
                    <a:ea typeface="Arial"/>
                    <a:cs typeface="Arial"/>
                    <a:sym typeface="Arial"/>
                  </a:rPr>
                  <a:t>from British authority </a:t>
                </a:r>
              </a:p>
            </p:txBody>
          </p:sp>
        </p:grpSp>
        <p:sp>
          <p:nvSpPr>
            <p:cNvPr id="467" name="Shape 467"/>
            <p:cNvSpPr/>
            <p:nvPr/>
          </p:nvSpPr>
          <p:spPr>
            <a:xfrm>
              <a:off x="6268887" y="2096181"/>
              <a:ext cx="1500427" cy="52426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500" b="0" i="0" u="none" strike="noStrike" cap="none">
                  <a:solidFill>
                    <a:schemeClr val="accent2"/>
                  </a:solidFill>
                  <a:latin typeface="Arial"/>
                  <a:ea typeface="Arial"/>
                  <a:cs typeface="Arial"/>
                  <a:sym typeface="Arial"/>
                </a:rPr>
                <a:t>Valued the voice</a:t>
              </a:r>
              <a:br>
                <a:rPr lang="en-US" sz="1500" b="0" i="0" u="none" strike="noStrike" cap="none">
                  <a:solidFill>
                    <a:schemeClr val="accent2"/>
                  </a:solidFill>
                  <a:latin typeface="Arial"/>
                  <a:ea typeface="Arial"/>
                  <a:cs typeface="Arial"/>
                  <a:sym typeface="Arial"/>
                </a:rPr>
              </a:br>
              <a:r>
                <a:rPr lang="en-US" sz="1500" b="0" i="0" u="none" strike="noStrike" cap="none">
                  <a:solidFill>
                    <a:schemeClr val="accent2"/>
                  </a:solidFill>
                  <a:latin typeface="Arial"/>
                  <a:ea typeface="Arial"/>
                  <a:cs typeface="Arial"/>
                  <a:sym typeface="Arial"/>
                </a:rPr>
                <a:t>of citizens </a:t>
              </a:r>
            </a:p>
          </p:txBody>
        </p:sp>
        <p:sp>
          <p:nvSpPr>
            <p:cNvPr id="468" name="Shape 468"/>
            <p:cNvSpPr/>
            <p:nvPr/>
          </p:nvSpPr>
          <p:spPr>
            <a:xfrm>
              <a:off x="6099583" y="3611089"/>
              <a:ext cx="1345849" cy="52426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1500" b="0" i="0" u="none" strike="noStrike" cap="none">
                  <a:solidFill>
                    <a:schemeClr val="accent2"/>
                  </a:solidFill>
                  <a:latin typeface="Arial"/>
                  <a:ea typeface="Arial"/>
                  <a:cs typeface="Arial"/>
                  <a:sym typeface="Arial"/>
                </a:rPr>
                <a:t>Established by</a:t>
              </a:r>
              <a:br>
                <a:rPr lang="en-US" sz="1500" b="0" i="0" u="none" strike="noStrike" cap="none">
                  <a:solidFill>
                    <a:schemeClr val="accent2"/>
                  </a:solidFill>
                  <a:latin typeface="Arial"/>
                  <a:ea typeface="Arial"/>
                  <a:cs typeface="Arial"/>
                  <a:sym typeface="Arial"/>
                </a:rPr>
              </a:br>
              <a:r>
                <a:rPr lang="en-US" sz="1500" b="0" i="0" u="none" strike="noStrike" cap="none">
                  <a:solidFill>
                    <a:schemeClr val="accent2"/>
                  </a:solidFill>
                  <a:latin typeface="Arial"/>
                  <a:ea typeface="Arial"/>
                  <a:cs typeface="Arial"/>
                  <a:sym typeface="Arial"/>
                </a:rPr>
                <a:t>royal charter</a:t>
              </a:r>
            </a:p>
          </p:txBody>
        </p:sp>
      </p:grpSp>
      <p:sp>
        <p:nvSpPr>
          <p:cNvPr id="469" name="Shape 469"/>
          <p:cNvSpPr/>
          <p:nvPr/>
        </p:nvSpPr>
        <p:spPr>
          <a:xfrm>
            <a:off x="794670" y="7797821"/>
            <a:ext cx="11415458" cy="472213"/>
          </a:xfrm>
          <a:prstGeom prst="rect">
            <a:avLst/>
          </a:prstGeom>
          <a:noFill/>
          <a:ln w="12700" cap="flat" cmpd="sng">
            <a:solidFill>
              <a:schemeClr val="accent5"/>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Now write your own thesis using the formula: </a:t>
            </a:r>
            <a:r>
              <a:rPr lang="en-US" sz="2500" b="0" i="1" u="none" strike="noStrike" cap="none">
                <a:solidFill>
                  <a:srgbClr val="000000"/>
                </a:solidFill>
                <a:latin typeface="Arial"/>
                <a:ea typeface="Arial"/>
                <a:cs typeface="Arial"/>
                <a:sym typeface="Arial"/>
              </a:rPr>
              <a:t>X</a:t>
            </a:r>
            <a:r>
              <a:rPr lang="en-US" sz="2500" b="0" i="0" u="none" strike="noStrike" cap="none">
                <a:solidFill>
                  <a:srgbClr val="000000"/>
                </a:solidFill>
                <a:latin typeface="Arial"/>
                <a:ea typeface="Arial"/>
                <a:cs typeface="Arial"/>
                <a:sym typeface="Arial"/>
              </a:rPr>
              <a:t>; however, </a:t>
            </a:r>
            <a:r>
              <a:rPr lang="en-US" sz="2500" b="0" i="1" u="none" strike="noStrike" cap="none">
                <a:solidFill>
                  <a:srgbClr val="000000"/>
                </a:solidFill>
                <a:latin typeface="Arial"/>
                <a:ea typeface="Arial"/>
                <a:cs typeface="Arial"/>
                <a:sym typeface="Arial"/>
              </a:rPr>
              <a:t>A</a:t>
            </a:r>
            <a:r>
              <a:rPr lang="en-US" sz="2500" b="0" i="0" u="none" strike="noStrike" cap="none">
                <a:solidFill>
                  <a:srgbClr val="000000"/>
                </a:solidFill>
                <a:latin typeface="Arial"/>
                <a:ea typeface="Arial"/>
                <a:cs typeface="Arial"/>
                <a:sym typeface="Arial"/>
              </a:rPr>
              <a:t> and </a:t>
            </a:r>
            <a:r>
              <a:rPr lang="en-US" sz="2500" b="0" i="1" u="none" strike="noStrike" cap="none">
                <a:solidFill>
                  <a:srgbClr val="000000"/>
                </a:solidFill>
                <a:latin typeface="Arial"/>
                <a:ea typeface="Arial"/>
                <a:cs typeface="Arial"/>
                <a:sym typeface="Arial"/>
              </a:rPr>
              <a:t>B</a:t>
            </a:r>
            <a:r>
              <a:rPr lang="en-US" sz="2500" b="0" i="0" u="none" strike="noStrike" cap="none">
                <a:solidFill>
                  <a:srgbClr val="000000"/>
                </a:solidFill>
                <a:latin typeface="Arial"/>
                <a:ea typeface="Arial"/>
                <a:cs typeface="Arial"/>
                <a:sym typeface="Arial"/>
              </a:rPr>
              <a:t>. Therefore </a:t>
            </a:r>
            <a:r>
              <a:rPr lang="en-US" sz="2500" b="0" i="1" u="none" strike="noStrike" cap="none">
                <a:solidFill>
                  <a:srgbClr val="000000"/>
                </a:solidFill>
                <a:latin typeface="Arial"/>
                <a:ea typeface="Arial"/>
                <a:cs typeface="Arial"/>
                <a:sym typeface="Arial"/>
              </a:rPr>
              <a:t>Y</a:t>
            </a:r>
            <a:r>
              <a:rPr lang="en-US" sz="2500" b="0" i="0" u="none" strike="noStrike" cap="none">
                <a:solidFill>
                  <a:srgbClr val="000000"/>
                </a:solidFill>
                <a:latin typeface="Arial"/>
                <a:ea typeface="Arial"/>
                <a:cs typeface="Arial"/>
                <a:sym typeface="Arial"/>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Shape 474"/>
          <p:cNvSpPr/>
          <p:nvPr/>
        </p:nvSpPr>
        <p:spPr>
          <a:xfrm>
            <a:off x="635000" y="1269011"/>
            <a:ext cx="483989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Thesis Statement</a:t>
            </a:r>
          </a:p>
        </p:txBody>
      </p:sp>
      <p:sp>
        <p:nvSpPr>
          <p:cNvPr id="475" name="Shape 475"/>
          <p:cNvSpPr/>
          <p:nvPr/>
        </p:nvSpPr>
        <p:spPr>
          <a:xfrm>
            <a:off x="634027" y="3492500"/>
            <a:ext cx="11749443" cy="25648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1" u="none" strike="noStrike" cap="none">
                <a:solidFill>
                  <a:srgbClr val="000000"/>
                </a:solidFill>
                <a:latin typeface="Arial"/>
                <a:ea typeface="Arial"/>
                <a:cs typeface="Arial"/>
                <a:sym typeface="Arial"/>
              </a:rPr>
              <a:t>Too General</a:t>
            </a:r>
          </a:p>
          <a:p>
            <a:pPr marL="0" marR="0" lvl="0" indent="0" algn="l" rtl="0">
              <a:lnSpc>
                <a:spcPct val="100000"/>
              </a:lnSpc>
              <a:spcBef>
                <a:spcPts val="10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The two colonies had important similarities due to their common roots, but the differences were numerous. In looking at both values and economics, it is plain to see that the colonies were more different than they were the same. (thesis)</a:t>
            </a:r>
          </a:p>
        </p:txBody>
      </p:sp>
      <p:sp>
        <p:nvSpPr>
          <p:cNvPr id="476" name="Shape 476"/>
          <p:cNvSpPr/>
          <p:nvPr/>
        </p:nvSpPr>
        <p:spPr>
          <a:xfrm>
            <a:off x="634999" y="1968500"/>
            <a:ext cx="11751470" cy="11551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Specificity—How much do I say?</a:t>
            </a:r>
          </a:p>
          <a:p>
            <a:pPr marL="0" marR="0" lvl="0" indent="0" algn="l" rtl="0">
              <a:lnSpc>
                <a:spcPct val="100000"/>
              </a:lnSpc>
              <a:spcBef>
                <a:spcPts val="10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Compare and contrast the colonies at Jamestown and Plymouth.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5"/>
                                        </p:tgtEl>
                                        <p:attrNameLst>
                                          <p:attrName>style.visibility</p:attrName>
                                        </p:attrNameLst>
                                      </p:cBhvr>
                                      <p:to>
                                        <p:strVal val="visible"/>
                                      </p:to>
                                    </p:set>
                                    <p:animEffect transition="in" filter="fade">
                                      <p:cBhvr>
                                        <p:cTn id="7" dur="1000"/>
                                        <p:tgtEl>
                                          <p:spTgt spid="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Shape 481"/>
          <p:cNvSpPr/>
          <p:nvPr/>
        </p:nvSpPr>
        <p:spPr>
          <a:xfrm>
            <a:off x="635000" y="1269011"/>
            <a:ext cx="483989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Thesis Statement</a:t>
            </a:r>
          </a:p>
        </p:txBody>
      </p:sp>
      <p:sp>
        <p:nvSpPr>
          <p:cNvPr id="482" name="Shape 482"/>
          <p:cNvSpPr/>
          <p:nvPr/>
        </p:nvSpPr>
        <p:spPr>
          <a:xfrm>
            <a:off x="634027" y="3492500"/>
            <a:ext cx="11749443" cy="4651760"/>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1" u="none" strike="noStrike" cap="none">
                <a:solidFill>
                  <a:srgbClr val="000000"/>
                </a:solidFill>
                <a:latin typeface="Arial"/>
                <a:ea typeface="Arial"/>
                <a:cs typeface="Arial"/>
                <a:sym typeface="Arial"/>
              </a:rPr>
              <a:t>Too Detailed</a:t>
            </a:r>
          </a:p>
          <a:p>
            <a:pPr marL="0" marR="0" lvl="0" indent="0" algn="l" rtl="0">
              <a:lnSpc>
                <a:spcPct val="100000"/>
              </a:lnSpc>
              <a:spcBef>
                <a:spcPts val="500"/>
              </a:spcBef>
              <a:spcAft>
                <a:spcPts val="0"/>
              </a:spcAft>
              <a:buClr>
                <a:srgbClr val="000000"/>
              </a:buClr>
              <a:buSzPct val="25000"/>
              <a:buFont typeface="Arial"/>
              <a:buNone/>
            </a:pPr>
            <a:r>
              <a:rPr lang="en-US" sz="2200" b="0" i="0" u="none" strike="noStrike" cap="none">
                <a:solidFill>
                  <a:srgbClr val="000000"/>
                </a:solidFill>
                <a:latin typeface="Arial"/>
                <a:ea typeface="Arial"/>
                <a:cs typeface="Arial"/>
                <a:sym typeface="Arial"/>
              </a:rPr>
              <a:t>The colonies of Jamestown and Plymouth were conceived with a similar DNA. The colonists in both places were British citizens who were loyal to the king, and they were founded by a royal charter. They also experienced similar challenges in their early years such as severe hunger, rampant disease and the ravages of harsh weather. On the other hand, there were distinct differences in both values and economics. Jamestown was firmly Anglican, while the Plymouth colonists were Puritans who wanted to reform the church. Likewise, the purpose of Plymouth was to glorify God and set an example to believers of all nations. Jamestown was quite different as its was purely an economic venture. Another important difference was geography. Jamestown was situated in a region suitable for agriculture, while the harsh winters and stark landscape of Plymouth led colonists to other pursuits such as fishing and shipbuilding. Considering the impact of these factors, history clearly shows a distinctly different pattern of development between the two colonies that far outweighs any similarities. (thesis)</a:t>
            </a:r>
          </a:p>
        </p:txBody>
      </p:sp>
      <p:sp>
        <p:nvSpPr>
          <p:cNvPr id="483" name="Shape 483"/>
          <p:cNvSpPr/>
          <p:nvPr/>
        </p:nvSpPr>
        <p:spPr>
          <a:xfrm>
            <a:off x="634999" y="1968500"/>
            <a:ext cx="11751470" cy="11551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Specificity—How much do I say?</a:t>
            </a:r>
          </a:p>
          <a:p>
            <a:pPr marL="0" marR="0" lvl="0" indent="0" algn="l" rtl="0">
              <a:lnSpc>
                <a:spcPct val="100000"/>
              </a:lnSpc>
              <a:spcBef>
                <a:spcPts val="10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Compare and contrast the colonies at Jamestown and Plymouth.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2"/>
                                        </p:tgtEl>
                                        <p:attrNameLst>
                                          <p:attrName>style.visibility</p:attrName>
                                        </p:attrNameLst>
                                      </p:cBhvr>
                                      <p:to>
                                        <p:strVal val="visible"/>
                                      </p:to>
                                    </p:set>
                                    <p:animEffect transition="in" filter="fade">
                                      <p:cBhvr>
                                        <p:cTn id="7" dur="1000"/>
                                        <p:tgtEl>
                                          <p:spTgt spid="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Shape 488"/>
          <p:cNvSpPr/>
          <p:nvPr/>
        </p:nvSpPr>
        <p:spPr>
          <a:xfrm>
            <a:off x="635000" y="1269011"/>
            <a:ext cx="483989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Thesis Statement</a:t>
            </a:r>
          </a:p>
        </p:txBody>
      </p:sp>
      <p:sp>
        <p:nvSpPr>
          <p:cNvPr id="489" name="Shape 489"/>
          <p:cNvSpPr/>
          <p:nvPr/>
        </p:nvSpPr>
        <p:spPr>
          <a:xfrm>
            <a:off x="634027" y="3492500"/>
            <a:ext cx="11749443" cy="3504605"/>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1" u="none" strike="noStrike" cap="none">
                <a:solidFill>
                  <a:srgbClr val="000000"/>
                </a:solidFill>
                <a:latin typeface="Arial"/>
                <a:ea typeface="Arial"/>
                <a:cs typeface="Arial"/>
                <a:sym typeface="Arial"/>
              </a:rPr>
              <a:t>Just Right!</a:t>
            </a:r>
          </a:p>
          <a:p>
            <a:pPr marL="0" marR="0" lvl="0" indent="0" algn="l" rtl="0">
              <a:lnSpc>
                <a:spcPct val="100000"/>
              </a:lnSpc>
              <a:spcBef>
                <a:spcPts val="10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The commonalities of British history and culture along with the difficult early experiences of Jamestown and Plymouth show many similarities in the establishment of the two colonies. However, differences in their founding principles and goals, as well as the geographical factors unique to each colony, gave each a distinctly different pattern of development. (thesis)</a:t>
            </a:r>
          </a:p>
        </p:txBody>
      </p:sp>
      <p:sp>
        <p:nvSpPr>
          <p:cNvPr id="490" name="Shape 490"/>
          <p:cNvSpPr/>
          <p:nvPr/>
        </p:nvSpPr>
        <p:spPr>
          <a:xfrm>
            <a:off x="634999" y="1968500"/>
            <a:ext cx="11751470" cy="1155105"/>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Specificity—How much do I say?</a:t>
            </a:r>
          </a:p>
          <a:p>
            <a:pPr marL="0" marR="0" lvl="0" indent="0" algn="l" rtl="0">
              <a:lnSpc>
                <a:spcPct val="100000"/>
              </a:lnSpc>
              <a:spcBef>
                <a:spcPts val="100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Compare and contrast the colonies at Jamestown and Plymouth.</a:t>
            </a:r>
          </a:p>
        </p:txBody>
      </p:sp>
      <p:pic>
        <p:nvPicPr>
          <p:cNvPr id="491" name="Shape 491"/>
          <p:cNvPicPr preferRelativeResize="0"/>
          <p:nvPr/>
        </p:nvPicPr>
        <p:blipFill rotWithShape="1">
          <a:blip r:embed="rId3">
            <a:alphaModFix/>
          </a:blip>
          <a:srcRect/>
          <a:stretch/>
        </p:blipFill>
        <p:spPr>
          <a:xfrm>
            <a:off x="9770467" y="7043250"/>
            <a:ext cx="2338154" cy="1753616"/>
          </a:xfrm>
          <a:prstGeom prst="rect">
            <a:avLst/>
          </a:prstGeom>
          <a:noFill/>
          <a:ln>
            <a:noFill/>
          </a:ln>
        </p:spPr>
      </p:pic>
      <p:sp>
        <p:nvSpPr>
          <p:cNvPr id="492" name="Shape 492"/>
          <p:cNvSpPr/>
          <p:nvPr/>
        </p:nvSpPr>
        <p:spPr>
          <a:xfrm>
            <a:off x="8204200" y="8698992"/>
            <a:ext cx="4531072" cy="228601"/>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212124"/>
              </a:buClr>
              <a:buSzPct val="25000"/>
              <a:buFont typeface="Helvetica Neue"/>
              <a:buNone/>
            </a:pPr>
            <a:r>
              <a:rPr lang="en-US" sz="800" b="0" i="0" u="none" strike="noStrike" cap="none">
                <a:solidFill>
                  <a:srgbClr val="212124"/>
                </a:solidFill>
                <a:latin typeface="Helvetica Neue"/>
                <a:ea typeface="Helvetica Neue"/>
                <a:cs typeface="Helvetica Neue"/>
                <a:sym typeface="Helvetica Neue"/>
              </a:rPr>
              <a:t>Hiro Sheridan. Uploaded on April 25, 2007, https://www.flickr.com/photos/hirosheridan/472864498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9"/>
                                        </p:tgtEl>
                                        <p:attrNameLst>
                                          <p:attrName>style.visibility</p:attrName>
                                        </p:attrNameLst>
                                      </p:cBhvr>
                                      <p:to>
                                        <p:strVal val="visible"/>
                                      </p:to>
                                    </p:set>
                                    <p:animEffect transition="in" filter="fade">
                                      <p:cBhvr>
                                        <p:cTn id="7" dur="1000"/>
                                        <p:tgtEl>
                                          <p:spTgt spid="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p:nvPr/>
        </p:nvSpPr>
        <p:spPr>
          <a:xfrm>
            <a:off x="635000" y="1269011"/>
            <a:ext cx="1893541"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Practice</a:t>
            </a:r>
          </a:p>
        </p:txBody>
      </p:sp>
      <p:sp>
        <p:nvSpPr>
          <p:cNvPr id="498" name="Shape 498"/>
          <p:cNvSpPr/>
          <p:nvPr/>
        </p:nvSpPr>
        <p:spPr>
          <a:xfrm>
            <a:off x="640377" y="2857500"/>
            <a:ext cx="11749443" cy="1028105"/>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Discuss the similarities and differences of the geography and the economic base of the Southern and the New England colonies.</a:t>
            </a:r>
          </a:p>
        </p:txBody>
      </p:sp>
      <p:sp>
        <p:nvSpPr>
          <p:cNvPr id="499" name="Shape 499"/>
          <p:cNvSpPr/>
          <p:nvPr/>
        </p:nvSpPr>
        <p:spPr>
          <a:xfrm>
            <a:off x="634999" y="2266950"/>
            <a:ext cx="11751470"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a:t>
            </a:r>
          </a:p>
        </p:txBody>
      </p:sp>
      <p:sp>
        <p:nvSpPr>
          <p:cNvPr id="500" name="Shape 500"/>
          <p:cNvSpPr/>
          <p:nvPr/>
        </p:nvSpPr>
        <p:spPr>
          <a:xfrm>
            <a:off x="640377" y="4447333"/>
            <a:ext cx="11749443" cy="1688506"/>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Determine the correct HTS and diagram a response.</a:t>
            </a:r>
          </a:p>
          <a:p>
            <a:pPr marL="395111" marR="0" lvl="0" indent="-395111"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Write a “just right” thesis statement that makes a historically defensible claim.</a:t>
            </a:r>
          </a:p>
        </p:txBody>
      </p:sp>
      <p:sp>
        <p:nvSpPr>
          <p:cNvPr id="501" name="Shape 501"/>
          <p:cNvSpPr/>
          <p:nvPr/>
        </p:nvSpPr>
        <p:spPr>
          <a:xfrm>
            <a:off x="627677" y="6858325"/>
            <a:ext cx="11749443" cy="1028106"/>
          </a:xfrm>
          <a:prstGeom prst="rect">
            <a:avLst/>
          </a:prstGeom>
          <a:noFill/>
          <a:ln>
            <a:noFill/>
          </a:ln>
        </p:spPr>
        <p:txBody>
          <a:bodyPr lIns="50800" tIns="50800" rIns="50800" bIns="50800" anchor="t" anchorCtr="0">
            <a:noAutofit/>
          </a:bodyPr>
          <a:lstStyle/>
          <a:p>
            <a:pPr marL="0" marR="0" lvl="0" indent="0" algn="ctr" rtl="0">
              <a:lnSpc>
                <a:spcPct val="100000"/>
              </a:lnSpc>
              <a:spcBef>
                <a:spcPts val="0"/>
              </a:spcBef>
              <a:spcAft>
                <a:spcPts val="0"/>
              </a:spcAft>
              <a:buClr>
                <a:schemeClr val="accent1"/>
              </a:buClr>
              <a:buSzPct val="25000"/>
              <a:buFont typeface="Arial"/>
              <a:buNone/>
            </a:pPr>
            <a:r>
              <a:rPr lang="en-US" sz="3200" b="0" i="0" u="none" strike="noStrike" cap="none">
                <a:solidFill>
                  <a:schemeClr val="accent1"/>
                </a:solidFill>
                <a:latin typeface="Arial"/>
                <a:ea typeface="Arial"/>
                <a:cs typeface="Arial"/>
                <a:sym typeface="Arial"/>
              </a:rPr>
              <a:t>Homework: Do the handout </a:t>
            </a:r>
          </a:p>
          <a:p>
            <a:pPr marL="0" marR="0" lvl="0" indent="0" algn="ctr" rtl="0">
              <a:lnSpc>
                <a:spcPct val="100000"/>
              </a:lnSpc>
              <a:spcBef>
                <a:spcPts val="1500"/>
              </a:spcBef>
              <a:spcAft>
                <a:spcPts val="0"/>
              </a:spcAft>
              <a:buClr>
                <a:schemeClr val="accent1"/>
              </a:buClr>
              <a:buSzPct val="25000"/>
              <a:buFont typeface="Arial"/>
              <a:buNone/>
            </a:pPr>
            <a:r>
              <a:rPr lang="en-US" sz="3200" b="0" i="1" u="none" strike="noStrike" cap="none">
                <a:solidFill>
                  <a:schemeClr val="accent1"/>
                </a:solidFill>
                <a:latin typeface="Arial"/>
                <a:ea typeface="Arial"/>
                <a:cs typeface="Arial"/>
                <a:sym typeface="Arial"/>
              </a:rPr>
              <a:t>Understanding the Long Essay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01"/>
                                        </p:tgtEl>
                                        <p:attrNameLst>
                                          <p:attrName>style.visibility</p:attrName>
                                        </p:attrNameLst>
                                      </p:cBhvr>
                                      <p:to>
                                        <p:strVal val="visible"/>
                                      </p:to>
                                    </p:set>
                                    <p:anim calcmode="lin" valueType="num">
                                      <p:cBhvr additive="base">
                                        <p:cTn id="7" dur="1000"/>
                                        <p:tgtEl>
                                          <p:spTgt spid="5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p:nvPr/>
        </p:nvSpPr>
        <p:spPr>
          <a:xfrm>
            <a:off x="638106" y="1269011"/>
            <a:ext cx="5500465"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Scoring Scale and Guide</a:t>
            </a:r>
          </a:p>
        </p:txBody>
      </p:sp>
      <p:sp>
        <p:nvSpPr>
          <p:cNvPr id="77" name="Shape 77"/>
          <p:cNvSpPr/>
          <p:nvPr/>
        </p:nvSpPr>
        <p:spPr>
          <a:xfrm>
            <a:off x="635000" y="2482018"/>
            <a:ext cx="3795117"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0-6 points possible</a:t>
            </a:r>
          </a:p>
        </p:txBody>
      </p:sp>
      <p:graphicFrame>
        <p:nvGraphicFramePr>
          <p:cNvPr id="78" name="Shape 78"/>
          <p:cNvGraphicFramePr/>
          <p:nvPr/>
        </p:nvGraphicFramePr>
        <p:xfrm>
          <a:off x="526891" y="3119471"/>
          <a:ext cx="11951000" cy="5334000"/>
        </p:xfrm>
        <a:graphic>
          <a:graphicData uri="http://schemas.openxmlformats.org/drawingml/2006/table">
            <a:tbl>
              <a:tblPr firstRow="1" bandRow="1">
                <a:noFill/>
                <a:tableStyleId>{E78111E0-D506-4907-A198-8224420404DA}</a:tableStyleId>
              </a:tblPr>
              <a:tblGrid>
                <a:gridCol w="1783350"/>
                <a:gridCol w="8385950"/>
                <a:gridCol w="1781700"/>
              </a:tblGrid>
              <a:tr h="1333500">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Thesis</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4CA16E"/>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Makes a historically defensible claim and responds to all parts of the question</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4CA16E"/>
                    </a:solidFill>
                  </a:tcPr>
                </a:tc>
                <a:tc>
                  <a:txBody>
                    <a:bodyPr/>
                    <a:lstStyle/>
                    <a:p>
                      <a:pPr marL="0" marR="0" lvl="0" indent="0" algn="ctr" rtl="0">
                        <a:lnSpc>
                          <a:spcPct val="100000"/>
                        </a:lnSpc>
                        <a:spcBef>
                          <a:spcPts val="0"/>
                        </a:spcBef>
                        <a:spcAft>
                          <a:spcPts val="0"/>
                        </a:spcAft>
                        <a:buClr>
                          <a:srgbClr val="FFFFFF"/>
                        </a:buClr>
                        <a:buSzPct val="25000"/>
                        <a:buFont typeface="Arial"/>
                        <a:buNone/>
                      </a:pPr>
                      <a:r>
                        <a:rPr lang="en-US" sz="2500" b="1" u="none" strike="noStrike" cap="none">
                          <a:solidFill>
                            <a:srgbClr val="FFFFFF"/>
                          </a:solidFill>
                        </a:rPr>
                        <a:t>0-1 point</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4CA16E"/>
                    </a:solidFill>
                  </a:tcPr>
                </a:tc>
              </a:tr>
              <a:tr h="1333500">
                <a:tc>
                  <a:txBody>
                    <a:bodyPr/>
                    <a:lstStyle/>
                    <a:p>
                      <a:pPr marL="0" marR="0" lvl="0" indent="0" algn="ctr" rtl="0">
                        <a:lnSpc>
                          <a:spcPct val="100000"/>
                        </a:lnSpc>
                        <a:spcBef>
                          <a:spcPts val="0"/>
                        </a:spcBef>
                        <a:spcAft>
                          <a:spcPts val="0"/>
                        </a:spcAft>
                        <a:buClr>
                          <a:srgbClr val="FFFFFF"/>
                        </a:buClr>
                        <a:buSzPct val="25000"/>
                        <a:buFont typeface="Helvetica Neue"/>
                        <a:buNone/>
                      </a:pPr>
                      <a:r>
                        <a:rPr lang="en-US" sz="2600" b="1" u="none" strike="noStrike" cap="none">
                          <a:solidFill>
                            <a:srgbClr val="FFFFFF"/>
                          </a:solidFill>
                          <a:latin typeface="Helvetica Neue"/>
                          <a:ea typeface="Helvetica Neue"/>
                          <a:cs typeface="Helvetica Neue"/>
                          <a:sym typeface="Helvetica Neue"/>
                        </a:rPr>
                        <a:t>HTS</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144D85"/>
                    </a:solidFill>
                  </a:tcPr>
                </a:tc>
                <a:tc>
                  <a:txBody>
                    <a:bodyPr/>
                    <a:lstStyle/>
                    <a:p>
                      <a:pPr marL="0" marR="0" lvl="0" indent="0" algn="ctr" rtl="0">
                        <a:lnSpc>
                          <a:spcPct val="100000"/>
                        </a:lnSpc>
                        <a:spcBef>
                          <a:spcPts val="0"/>
                        </a:spcBef>
                        <a:spcAft>
                          <a:spcPts val="0"/>
                        </a:spcAft>
                        <a:buClr>
                          <a:srgbClr val="FFFFFF"/>
                        </a:buClr>
                        <a:buSzPct val="25000"/>
                        <a:buFont typeface="Helvetica Neue"/>
                        <a:buNone/>
                      </a:pPr>
                      <a:r>
                        <a:rPr lang="en-US" sz="2600" b="1" u="none" strike="noStrike" cap="none">
                          <a:solidFill>
                            <a:srgbClr val="FFFFFF"/>
                          </a:solidFill>
                          <a:latin typeface="Helvetica Neue"/>
                          <a:ea typeface="Helvetica Neue"/>
                          <a:cs typeface="Helvetica Neue"/>
                          <a:sym typeface="Helvetica Neue"/>
                        </a:rPr>
                        <a:t>Comparison          Causation</a:t>
                      </a:r>
                    </a:p>
                    <a:p>
                      <a:pPr marL="0" marR="0" lvl="0" indent="0" algn="l" rtl="0">
                        <a:lnSpc>
                          <a:spcPct val="100000"/>
                        </a:lnSpc>
                        <a:spcBef>
                          <a:spcPts val="0"/>
                        </a:spcBef>
                        <a:spcAft>
                          <a:spcPts val="0"/>
                        </a:spcAft>
                        <a:buClr>
                          <a:srgbClr val="FFFFFF"/>
                        </a:buClr>
                        <a:buSzPct val="25000"/>
                        <a:buFont typeface="Helvetica Neue"/>
                        <a:buNone/>
                      </a:pPr>
                      <a:r>
                        <a:rPr lang="en-US" sz="2600" b="1" u="none" strike="noStrike" cap="none">
                          <a:solidFill>
                            <a:srgbClr val="FFFFFF"/>
                          </a:solidFill>
                          <a:latin typeface="Helvetica Neue"/>
                          <a:ea typeface="Helvetica Neue"/>
                          <a:cs typeface="Helvetica Neue"/>
                          <a:sym typeface="Helvetica Neue"/>
                        </a:rPr>
                        <a:t>                           CCOT             Periodization</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144D85"/>
                    </a:solidFill>
                  </a:tcPr>
                </a:tc>
                <a:tc>
                  <a:txBody>
                    <a:bodyPr/>
                    <a:lstStyle/>
                    <a:p>
                      <a:pPr marL="0" marR="0" lvl="0" indent="0" algn="ctr" rtl="0">
                        <a:lnSpc>
                          <a:spcPct val="100000"/>
                        </a:lnSpc>
                        <a:spcBef>
                          <a:spcPts val="0"/>
                        </a:spcBef>
                        <a:spcAft>
                          <a:spcPts val="0"/>
                        </a:spcAft>
                        <a:buClr>
                          <a:srgbClr val="FFFFFF"/>
                        </a:buClr>
                        <a:buSzPct val="25000"/>
                        <a:buFont typeface="Helvetica Neue"/>
                        <a:buNone/>
                      </a:pPr>
                      <a:r>
                        <a:rPr lang="en-US" sz="2600" b="1" u="none" strike="noStrike" cap="none">
                          <a:solidFill>
                            <a:srgbClr val="FFFFFF"/>
                          </a:solidFill>
                          <a:latin typeface="Helvetica Neue"/>
                          <a:ea typeface="Helvetica Neue"/>
                          <a:cs typeface="Helvetica Neue"/>
                          <a:sym typeface="Helvetica Neue"/>
                        </a:rPr>
                        <a:t>0-2 points</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144D85"/>
                    </a:solidFill>
                  </a:tcPr>
                </a:tc>
              </a:tr>
              <a:tr h="1333500">
                <a:tc>
                  <a:txBody>
                    <a:bodyPr/>
                    <a:lstStyle/>
                    <a:p>
                      <a:pPr marL="0" marR="0" lvl="0" indent="0" algn="ctr" rtl="0">
                        <a:lnSpc>
                          <a:spcPct val="100000"/>
                        </a:lnSpc>
                        <a:spcBef>
                          <a:spcPts val="0"/>
                        </a:spcBef>
                        <a:spcAft>
                          <a:spcPts val="0"/>
                        </a:spcAft>
                        <a:buClr>
                          <a:srgbClr val="FFFFFF"/>
                        </a:buClr>
                        <a:buSzPct val="25000"/>
                        <a:buFont typeface="Helvetica Neue"/>
                        <a:buNone/>
                      </a:pPr>
                      <a:r>
                        <a:rPr lang="en-US" sz="2500" b="1" u="none" strike="noStrike" cap="none">
                          <a:solidFill>
                            <a:srgbClr val="FFFFFF"/>
                          </a:solidFill>
                          <a:latin typeface="Helvetica Neue"/>
                          <a:ea typeface="Helvetica Neue"/>
                          <a:cs typeface="Helvetica Neue"/>
                          <a:sym typeface="Helvetica Neue"/>
                        </a:rPr>
                        <a:t>Evidence</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4CA16E"/>
                    </a:solidFill>
                  </a:tcPr>
                </a:tc>
                <a:tc>
                  <a:txBody>
                    <a:bodyPr/>
                    <a:lstStyle/>
                    <a:p>
                      <a:pPr marL="0" marR="0" lvl="0" indent="0" algn="ctr" rtl="0">
                        <a:lnSpc>
                          <a:spcPct val="100000"/>
                        </a:lnSpc>
                        <a:spcBef>
                          <a:spcPts val="0"/>
                        </a:spcBef>
                        <a:spcAft>
                          <a:spcPts val="0"/>
                        </a:spcAft>
                        <a:buClr>
                          <a:srgbClr val="FFFFFF"/>
                        </a:buClr>
                        <a:buSzPct val="25000"/>
                        <a:buFont typeface="Helvetica Neue"/>
                        <a:buNone/>
                      </a:pPr>
                      <a:r>
                        <a:rPr lang="en-US" sz="2500" b="1" u="none" strike="noStrike" cap="none">
                          <a:solidFill>
                            <a:srgbClr val="FFFFFF"/>
                          </a:solidFill>
                          <a:latin typeface="Helvetica Neue"/>
                          <a:ea typeface="Helvetica Neue"/>
                          <a:cs typeface="Helvetica Neue"/>
                          <a:sym typeface="Helvetica Neue"/>
                        </a:rPr>
                        <a:t>Uses a broad range of specific examples to fully and effectively support the thesis with analysis, explanation and argumentation.</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4CA16E"/>
                    </a:solidFill>
                  </a:tcPr>
                </a:tc>
                <a:tc>
                  <a:txBody>
                    <a:bodyPr/>
                    <a:lstStyle/>
                    <a:p>
                      <a:pPr marL="0" marR="0" lvl="0" indent="0" algn="ctr" rtl="0">
                        <a:lnSpc>
                          <a:spcPct val="100000"/>
                        </a:lnSpc>
                        <a:spcBef>
                          <a:spcPts val="0"/>
                        </a:spcBef>
                        <a:spcAft>
                          <a:spcPts val="0"/>
                        </a:spcAft>
                        <a:buClr>
                          <a:srgbClr val="FFFFFF"/>
                        </a:buClr>
                        <a:buSzPct val="25000"/>
                        <a:buFont typeface="Helvetica Neue"/>
                        <a:buNone/>
                      </a:pPr>
                      <a:r>
                        <a:rPr lang="en-US" sz="2500" b="1" u="none" strike="noStrike" cap="none">
                          <a:solidFill>
                            <a:srgbClr val="FFFFFF"/>
                          </a:solidFill>
                          <a:latin typeface="Helvetica Neue"/>
                          <a:ea typeface="Helvetica Neue"/>
                          <a:cs typeface="Helvetica Neue"/>
                          <a:sym typeface="Helvetica Neue"/>
                        </a:rPr>
                        <a:t>0-2 points</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4CA16E"/>
                    </a:solidFill>
                  </a:tcPr>
                </a:tc>
              </a:tr>
              <a:tr h="1333500">
                <a:tc>
                  <a:txBody>
                    <a:bodyPr/>
                    <a:lstStyle/>
                    <a:p>
                      <a:pPr marL="0" marR="0" lvl="0" indent="0" algn="ctr" rtl="0">
                        <a:lnSpc>
                          <a:spcPct val="100000"/>
                        </a:lnSpc>
                        <a:spcBef>
                          <a:spcPts val="0"/>
                        </a:spcBef>
                        <a:spcAft>
                          <a:spcPts val="0"/>
                        </a:spcAft>
                        <a:buClr>
                          <a:srgbClr val="FFFFFF"/>
                        </a:buClr>
                        <a:buSzPct val="25000"/>
                        <a:buFont typeface="Helvetica Neue"/>
                        <a:buNone/>
                      </a:pPr>
                      <a:r>
                        <a:rPr lang="en-US" sz="2600" b="1" u="none" strike="noStrike" cap="none">
                          <a:solidFill>
                            <a:srgbClr val="FFFFFF"/>
                          </a:solidFill>
                          <a:latin typeface="Helvetica Neue"/>
                          <a:ea typeface="Helvetica Neue"/>
                          <a:cs typeface="Helvetica Neue"/>
                          <a:sym typeface="Helvetica Neue"/>
                        </a:rPr>
                        <a:t>Synthesis</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144D85"/>
                    </a:solidFill>
                  </a:tcPr>
                </a:tc>
                <a:tc>
                  <a:txBody>
                    <a:bodyPr/>
                    <a:lstStyle/>
                    <a:p>
                      <a:pPr marL="0" marR="0" lvl="0" indent="0" algn="ctr" rtl="0">
                        <a:lnSpc>
                          <a:spcPct val="100000"/>
                        </a:lnSpc>
                        <a:spcBef>
                          <a:spcPts val="0"/>
                        </a:spcBef>
                        <a:spcAft>
                          <a:spcPts val="0"/>
                        </a:spcAft>
                        <a:buClr>
                          <a:srgbClr val="FFFFFF"/>
                        </a:buClr>
                        <a:buSzPct val="25000"/>
                        <a:buFont typeface="Helvetica Neue"/>
                        <a:buNone/>
                      </a:pPr>
                      <a:r>
                        <a:rPr lang="en-US" sz="2600" b="1" u="none" strike="noStrike" cap="none">
                          <a:solidFill>
                            <a:srgbClr val="FFFFFF"/>
                          </a:solidFill>
                          <a:latin typeface="Helvetica Neue"/>
                          <a:ea typeface="Helvetica Neue"/>
                          <a:cs typeface="Helvetica Neue"/>
                          <a:sym typeface="Helvetica Neue"/>
                        </a:rPr>
                        <a:t>Extends the argument by making a connection to a different historical period, situation, era or geographical area</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144D85"/>
                    </a:solidFill>
                  </a:tcPr>
                </a:tc>
                <a:tc>
                  <a:txBody>
                    <a:bodyPr/>
                    <a:lstStyle/>
                    <a:p>
                      <a:pPr marL="0" marR="0" lvl="0" indent="0" algn="ctr" rtl="0">
                        <a:lnSpc>
                          <a:spcPct val="100000"/>
                        </a:lnSpc>
                        <a:spcBef>
                          <a:spcPts val="0"/>
                        </a:spcBef>
                        <a:spcAft>
                          <a:spcPts val="0"/>
                        </a:spcAft>
                        <a:buClr>
                          <a:srgbClr val="FFFFFF"/>
                        </a:buClr>
                        <a:buSzPct val="25000"/>
                        <a:buFont typeface="Helvetica Neue"/>
                        <a:buNone/>
                      </a:pPr>
                      <a:r>
                        <a:rPr lang="en-US" sz="2600" b="1" u="none" strike="noStrike" cap="none">
                          <a:solidFill>
                            <a:srgbClr val="FFFFFF"/>
                          </a:solidFill>
                          <a:latin typeface="Helvetica Neue"/>
                          <a:ea typeface="Helvetica Neue"/>
                          <a:cs typeface="Helvetica Neue"/>
                          <a:sym typeface="Helvetica Neue"/>
                        </a:rPr>
                        <a:t>0-1 point</a:t>
                      </a:r>
                    </a:p>
                  </a:txBody>
                  <a:tcPr marL="50800" marR="50800" marT="50800" marB="50800" anchor="ctr">
                    <a:lnL w="12700" cap="flat" cmpd="sng">
                      <a:solidFill>
                        <a:srgbClr val="50A7F9"/>
                      </a:solidFill>
                      <a:prstDash val="solid"/>
                      <a:round/>
                      <a:headEnd type="none" w="med" len="med"/>
                      <a:tailEnd type="none" w="med" len="med"/>
                    </a:lnL>
                    <a:lnR w="12700" cap="flat" cmpd="sng">
                      <a:solidFill>
                        <a:srgbClr val="50A7F9"/>
                      </a:solidFill>
                      <a:prstDash val="solid"/>
                      <a:round/>
                      <a:headEnd type="none" w="med" len="med"/>
                      <a:tailEnd type="none" w="med" len="med"/>
                    </a:lnR>
                    <a:lnT w="12700" cap="flat" cmpd="sng">
                      <a:solidFill>
                        <a:srgbClr val="50A7F9"/>
                      </a:solidFill>
                      <a:prstDash val="solid"/>
                      <a:round/>
                      <a:headEnd type="none" w="med" len="med"/>
                      <a:tailEnd type="none" w="med" len="med"/>
                    </a:lnT>
                    <a:lnB w="12700" cap="flat" cmpd="sng">
                      <a:solidFill>
                        <a:srgbClr val="50A7F9"/>
                      </a:solidFill>
                      <a:prstDash val="solid"/>
                      <a:round/>
                      <a:headEnd type="none" w="med" len="med"/>
                      <a:tailEnd type="none" w="med" len="med"/>
                    </a:lnB>
                    <a:solidFill>
                      <a:srgbClr val="144D85"/>
                    </a:solidFill>
                  </a:tcPr>
                </a:tc>
              </a:tr>
            </a:tbl>
          </a:graphicData>
        </a:graphic>
      </p:graphicFrame>
      <p:sp>
        <p:nvSpPr>
          <p:cNvPr id="79" name="Shape 79"/>
          <p:cNvSpPr/>
          <p:nvPr/>
        </p:nvSpPr>
        <p:spPr>
          <a:xfrm>
            <a:off x="634027" y="1967500"/>
            <a:ext cx="8709001" cy="558206"/>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35 minutes to answer one of two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anim calcmode="lin" valueType="num">
                                      <p:cBhvr additive="base">
                                        <p:cTn id="7" dur="1000"/>
                                        <p:tgtEl>
                                          <p:spTgt spid="7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77"/>
                                        </p:tgtEl>
                                        <p:attrNameLst>
                                          <p:attrName>style.visibility</p:attrName>
                                        </p:attrNameLst>
                                      </p:cBhvr>
                                      <p:to>
                                        <p:strVal val="visible"/>
                                      </p:to>
                                    </p:set>
                                    <p:anim calcmode="lin" valueType="num">
                                      <p:cBhvr additive="base">
                                        <p:cTn id="12" dur="1000"/>
                                        <p:tgtEl>
                                          <p:spTgt spid="77"/>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78"/>
                                        </p:tgtEl>
                                        <p:attrNameLst>
                                          <p:attrName>style.visibility</p:attrName>
                                        </p:attrNameLst>
                                      </p:cBhvr>
                                      <p:to>
                                        <p:strVal val="visible"/>
                                      </p:to>
                                    </p:set>
                                    <p:anim calcmode="lin" valueType="num">
                                      <p:cBhvr additive="base">
                                        <p:cTn id="17" dur="1000"/>
                                        <p:tgtEl>
                                          <p:spTgt spid="7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Shape 506"/>
          <p:cNvSpPr/>
          <p:nvPr/>
        </p:nvSpPr>
        <p:spPr>
          <a:xfrm>
            <a:off x="634027" y="2667000"/>
            <a:ext cx="11749443" cy="5626752"/>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2900" b="0" i="0" u="none" strike="noStrike" cap="none">
                <a:solidFill>
                  <a:srgbClr val="000000"/>
                </a:solidFill>
                <a:latin typeface="Arial"/>
                <a:ea typeface="Arial"/>
                <a:cs typeface="Arial"/>
                <a:sym typeface="Arial"/>
              </a:rPr>
              <a:t>Write a paragraph for each main point from your Big Four diagram.</a:t>
            </a:r>
          </a:p>
          <a:p>
            <a:pPr marL="395111" marR="0" lvl="0" indent="-395111" algn="l" rtl="0">
              <a:lnSpc>
                <a:spcPct val="100000"/>
              </a:lnSpc>
              <a:spcBef>
                <a:spcPts val="500"/>
              </a:spcBef>
              <a:spcAft>
                <a:spcPts val="0"/>
              </a:spcAft>
              <a:buClr>
                <a:srgbClr val="000000"/>
              </a:buClr>
              <a:buSzPct val="75000"/>
              <a:buFont typeface="Arial"/>
              <a:buChar char="•"/>
            </a:pPr>
            <a:r>
              <a:rPr lang="en-US" sz="2900" b="0" i="0" u="none" strike="noStrike" cap="none">
                <a:solidFill>
                  <a:srgbClr val="000000"/>
                </a:solidFill>
                <a:latin typeface="Arial"/>
                <a:ea typeface="Arial"/>
                <a:cs typeface="Arial"/>
                <a:sym typeface="Arial"/>
              </a:rPr>
              <a:t>Begin each paragraph with a topic sentence introducing the main point.</a:t>
            </a:r>
          </a:p>
          <a:p>
            <a:pPr marL="395111" marR="0" lvl="0" indent="-395111" algn="l" rtl="0">
              <a:lnSpc>
                <a:spcPct val="100000"/>
              </a:lnSpc>
              <a:spcBef>
                <a:spcPts val="500"/>
              </a:spcBef>
              <a:spcAft>
                <a:spcPts val="0"/>
              </a:spcAft>
              <a:buClr>
                <a:srgbClr val="000000"/>
              </a:buClr>
              <a:buSzPct val="75000"/>
              <a:buFont typeface="Arial"/>
              <a:buChar char="•"/>
            </a:pPr>
            <a:r>
              <a:rPr lang="en-US" sz="2900" b="0" i="0" u="none" strike="noStrike" cap="none">
                <a:solidFill>
                  <a:srgbClr val="000000"/>
                </a:solidFill>
                <a:latin typeface="Arial"/>
                <a:ea typeface="Arial"/>
                <a:cs typeface="Arial"/>
                <a:sym typeface="Arial"/>
              </a:rPr>
              <a:t>The heart of each paragraph will </a:t>
            </a:r>
            <a:r>
              <a:rPr lang="en-US" sz="2900" b="0" i="1" u="none" strike="noStrike" cap="none">
                <a:solidFill>
                  <a:srgbClr val="000000"/>
                </a:solidFill>
                <a:latin typeface="Arial"/>
                <a:ea typeface="Arial"/>
                <a:cs typeface="Arial"/>
                <a:sym typeface="Arial"/>
              </a:rPr>
              <a:t>cite</a:t>
            </a:r>
            <a:r>
              <a:rPr lang="en-US" sz="2900" b="0" i="0" u="none" strike="noStrike" cap="none">
                <a:solidFill>
                  <a:srgbClr val="000000"/>
                </a:solidFill>
                <a:latin typeface="Arial"/>
                <a:ea typeface="Arial"/>
                <a:cs typeface="Arial"/>
                <a:sym typeface="Arial"/>
              </a:rPr>
              <a:t> and </a:t>
            </a:r>
            <a:r>
              <a:rPr lang="en-US" sz="2900" b="0" i="1" u="none" strike="noStrike" cap="none">
                <a:solidFill>
                  <a:srgbClr val="000000"/>
                </a:solidFill>
                <a:latin typeface="Arial"/>
                <a:ea typeface="Arial"/>
                <a:cs typeface="Arial"/>
                <a:sym typeface="Arial"/>
              </a:rPr>
              <a:t>explain</a:t>
            </a:r>
            <a:r>
              <a:rPr lang="en-US" sz="2900" b="0" i="0" u="none" strike="noStrike" cap="none">
                <a:solidFill>
                  <a:srgbClr val="000000"/>
                </a:solidFill>
                <a:latin typeface="Arial"/>
                <a:ea typeface="Arial"/>
                <a:cs typeface="Arial"/>
                <a:sym typeface="Arial"/>
              </a:rPr>
              <a:t> 3-4 items of specific factual information that are </a:t>
            </a:r>
            <a:r>
              <a:rPr lang="en-US" sz="2900" b="0" i="1" u="none" strike="noStrike" cap="none">
                <a:solidFill>
                  <a:srgbClr val="000000"/>
                </a:solidFill>
                <a:latin typeface="Arial"/>
                <a:ea typeface="Arial"/>
                <a:cs typeface="Arial"/>
                <a:sym typeface="Arial"/>
              </a:rPr>
              <a:t>relevant</a:t>
            </a:r>
            <a:r>
              <a:rPr lang="en-US" sz="2900" b="0" i="0" u="none" strike="noStrike" cap="none">
                <a:solidFill>
                  <a:srgbClr val="000000"/>
                </a:solidFill>
                <a:latin typeface="Arial"/>
                <a:ea typeface="Arial"/>
                <a:cs typeface="Arial"/>
                <a:sym typeface="Arial"/>
              </a:rPr>
              <a:t> to the topic and thesis.</a:t>
            </a:r>
          </a:p>
          <a:p>
            <a:pPr marL="839610" marR="0" lvl="1" indent="-395110" algn="l" rtl="0">
              <a:lnSpc>
                <a:spcPct val="100000"/>
              </a:lnSpc>
              <a:spcBef>
                <a:spcPts val="500"/>
              </a:spcBef>
              <a:spcAft>
                <a:spcPts val="0"/>
              </a:spcAft>
              <a:buClr>
                <a:srgbClr val="000000"/>
              </a:buClr>
              <a:buSzPct val="75000"/>
              <a:buFont typeface="Arial"/>
              <a:buChar char="-"/>
            </a:pPr>
            <a:r>
              <a:rPr lang="en-US" sz="2900" b="0" i="0" u="none" strike="noStrike" cap="none">
                <a:solidFill>
                  <a:srgbClr val="000000"/>
                </a:solidFill>
                <a:latin typeface="Arial"/>
                <a:ea typeface="Arial"/>
                <a:cs typeface="Arial"/>
                <a:sym typeface="Arial"/>
              </a:rPr>
              <a:t>Aim for 8-10 items in total that you brainstormed for the diagram.</a:t>
            </a:r>
          </a:p>
          <a:p>
            <a:pPr marL="839610" marR="0" lvl="1" indent="-395110" algn="l" rtl="0">
              <a:lnSpc>
                <a:spcPct val="100000"/>
              </a:lnSpc>
              <a:spcBef>
                <a:spcPts val="500"/>
              </a:spcBef>
              <a:spcAft>
                <a:spcPts val="0"/>
              </a:spcAft>
              <a:buClr>
                <a:srgbClr val="000000"/>
              </a:buClr>
              <a:buSzPct val="75000"/>
              <a:buFont typeface="Arial"/>
              <a:buChar char="-"/>
            </a:pPr>
            <a:r>
              <a:rPr lang="en-US" sz="2900" b="0" i="0" u="none" strike="noStrike" cap="none">
                <a:solidFill>
                  <a:srgbClr val="000000"/>
                </a:solidFill>
                <a:latin typeface="Arial"/>
                <a:ea typeface="Arial"/>
                <a:cs typeface="Arial"/>
                <a:sym typeface="Arial"/>
              </a:rPr>
              <a:t>Each “explain” should be 2-3 sentences long.</a:t>
            </a:r>
          </a:p>
          <a:p>
            <a:pPr marL="839610" marR="0" lvl="1" indent="-395110" algn="l" rtl="0">
              <a:lnSpc>
                <a:spcPct val="100000"/>
              </a:lnSpc>
              <a:spcBef>
                <a:spcPts val="500"/>
              </a:spcBef>
              <a:spcAft>
                <a:spcPts val="0"/>
              </a:spcAft>
              <a:buClr>
                <a:srgbClr val="000000"/>
              </a:buClr>
              <a:buSzPct val="75000"/>
              <a:buFont typeface="Arial"/>
              <a:buChar char="-"/>
            </a:pPr>
            <a:r>
              <a:rPr lang="en-US" sz="2900" b="0" i="0" u="none" strike="noStrike" cap="none">
                <a:solidFill>
                  <a:srgbClr val="000000"/>
                </a:solidFill>
                <a:latin typeface="Arial"/>
                <a:ea typeface="Arial"/>
                <a:cs typeface="Arial"/>
                <a:sym typeface="Arial"/>
              </a:rPr>
              <a:t>“Specific and factual” means people, places, events</a:t>
            </a:r>
          </a:p>
          <a:p>
            <a:pPr marL="395111" marR="0" lvl="0" indent="-395111" algn="l" rtl="0">
              <a:lnSpc>
                <a:spcPct val="100000"/>
              </a:lnSpc>
              <a:spcBef>
                <a:spcPts val="500"/>
              </a:spcBef>
              <a:spcAft>
                <a:spcPts val="0"/>
              </a:spcAft>
              <a:buClr>
                <a:srgbClr val="000000"/>
              </a:buClr>
              <a:buSzPct val="75000"/>
              <a:buFont typeface="Arial"/>
              <a:buChar char="•"/>
            </a:pPr>
            <a:r>
              <a:rPr lang="en-US" sz="2900" b="0" i="0" u="none" strike="noStrike" cap="none">
                <a:solidFill>
                  <a:srgbClr val="000000"/>
                </a:solidFill>
                <a:latin typeface="Arial"/>
                <a:ea typeface="Arial"/>
                <a:cs typeface="Arial"/>
                <a:sym typeface="Arial"/>
              </a:rPr>
              <a:t>End each paragraph with something like this:</a:t>
            </a:r>
          </a:p>
          <a:p>
            <a:pPr marL="814915" marR="0" lvl="1" indent="-370415" algn="l" rtl="0">
              <a:lnSpc>
                <a:spcPct val="100000"/>
              </a:lnSpc>
              <a:spcBef>
                <a:spcPts val="500"/>
              </a:spcBef>
              <a:spcAft>
                <a:spcPts val="0"/>
              </a:spcAft>
              <a:buClr>
                <a:srgbClr val="000000"/>
              </a:buClr>
              <a:buSzPct val="75000"/>
              <a:buFont typeface="Arial"/>
              <a:buChar char="-"/>
            </a:pPr>
            <a:r>
              <a:rPr lang="en-US" sz="2900" b="0" i="0" u="none" strike="noStrike" cap="none">
                <a:solidFill>
                  <a:srgbClr val="000000"/>
                </a:solidFill>
                <a:latin typeface="Arial"/>
                <a:ea typeface="Arial"/>
                <a:cs typeface="Arial"/>
                <a:sym typeface="Arial"/>
              </a:rPr>
              <a:t>“Given these factors, the _____ (main point) is valid because _____ (sub-conclusion).”</a:t>
            </a:r>
          </a:p>
          <a:p>
            <a:pPr marL="814915" marR="0" lvl="1" indent="-370415" algn="l" rtl="0">
              <a:lnSpc>
                <a:spcPct val="100000"/>
              </a:lnSpc>
              <a:spcBef>
                <a:spcPts val="500"/>
              </a:spcBef>
              <a:spcAft>
                <a:spcPts val="0"/>
              </a:spcAft>
              <a:buClr>
                <a:srgbClr val="000000"/>
              </a:buClr>
              <a:buSzPct val="75000"/>
              <a:buFont typeface="Arial"/>
              <a:buChar char="-"/>
            </a:pPr>
            <a:r>
              <a:rPr lang="en-US" sz="2900" b="0" i="0" u="none" strike="noStrike" cap="none">
                <a:solidFill>
                  <a:srgbClr val="000000"/>
                </a:solidFill>
                <a:latin typeface="Arial"/>
                <a:ea typeface="Arial"/>
                <a:cs typeface="Arial"/>
                <a:sym typeface="Arial"/>
              </a:rPr>
              <a:t>Make sure the sub-conclusion relates directly to the thesis.</a:t>
            </a:r>
          </a:p>
        </p:txBody>
      </p:sp>
      <p:sp>
        <p:nvSpPr>
          <p:cNvPr id="507" name="Shape 507"/>
          <p:cNvSpPr/>
          <p:nvPr/>
        </p:nvSpPr>
        <p:spPr>
          <a:xfrm>
            <a:off x="635000" y="1269011"/>
            <a:ext cx="2197149"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Body</a:t>
            </a:r>
          </a:p>
        </p:txBody>
      </p:sp>
      <p:sp>
        <p:nvSpPr>
          <p:cNvPr id="508" name="Shape 508"/>
          <p:cNvSpPr/>
          <p:nvPr/>
        </p:nvSpPr>
        <p:spPr>
          <a:xfrm>
            <a:off x="635000" y="1968500"/>
            <a:ext cx="5488185"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Use the following 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08"/>
                                        </p:tgtEl>
                                        <p:attrNameLst>
                                          <p:attrName>style.visibility</p:attrName>
                                        </p:attrNameLst>
                                      </p:cBhvr>
                                      <p:to>
                                        <p:strVal val="visible"/>
                                      </p:to>
                                    </p:set>
                                    <p:anim calcmode="lin" valueType="num">
                                      <p:cBhvr additive="base">
                                        <p:cTn id="7" dur="1000"/>
                                        <p:tgtEl>
                                          <p:spTgt spid="508"/>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506">
                                            <p:txEl>
                                              <p:pRg st="0" end="0"/>
                                            </p:txEl>
                                          </p:spTgt>
                                        </p:tgtEl>
                                        <p:attrNameLst>
                                          <p:attrName>style.visibility</p:attrName>
                                        </p:attrNameLst>
                                      </p:cBhvr>
                                      <p:to>
                                        <p:strVal val="visible"/>
                                      </p:to>
                                    </p:set>
                                    <p:anim calcmode="lin" valueType="num">
                                      <p:cBhvr additive="base">
                                        <p:cTn id="12" dur="1000"/>
                                        <p:tgtEl>
                                          <p:spTgt spid="506">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06">
                                            <p:txEl>
                                              <p:pRg st="1" end="1"/>
                                            </p:txEl>
                                          </p:spTgt>
                                        </p:tgtEl>
                                        <p:attrNameLst>
                                          <p:attrName>style.visibility</p:attrName>
                                        </p:attrNameLst>
                                      </p:cBhvr>
                                      <p:to>
                                        <p:strVal val="visible"/>
                                      </p:to>
                                    </p:set>
                                    <p:anim calcmode="lin" valueType="num">
                                      <p:cBhvr additive="base">
                                        <p:cTn id="17" dur="1000"/>
                                        <p:tgtEl>
                                          <p:spTgt spid="506">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506">
                                            <p:txEl>
                                              <p:pRg st="2" end="2"/>
                                            </p:txEl>
                                          </p:spTgt>
                                        </p:tgtEl>
                                        <p:attrNameLst>
                                          <p:attrName>style.visibility</p:attrName>
                                        </p:attrNameLst>
                                      </p:cBhvr>
                                      <p:to>
                                        <p:strVal val="visible"/>
                                      </p:to>
                                    </p:set>
                                    <p:anim calcmode="lin" valueType="num">
                                      <p:cBhvr additive="base">
                                        <p:cTn id="22" dur="1000"/>
                                        <p:tgtEl>
                                          <p:spTgt spid="506">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506">
                                            <p:txEl>
                                              <p:pRg st="3" end="3"/>
                                            </p:txEl>
                                          </p:spTgt>
                                        </p:tgtEl>
                                        <p:attrNameLst>
                                          <p:attrName>style.visibility</p:attrName>
                                        </p:attrNameLst>
                                      </p:cBhvr>
                                      <p:to>
                                        <p:strVal val="visible"/>
                                      </p:to>
                                    </p:set>
                                    <p:anim calcmode="lin" valueType="num">
                                      <p:cBhvr additive="base">
                                        <p:cTn id="27" dur="1000"/>
                                        <p:tgtEl>
                                          <p:spTgt spid="506">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506">
                                            <p:txEl>
                                              <p:pRg st="4" end="4"/>
                                            </p:txEl>
                                          </p:spTgt>
                                        </p:tgtEl>
                                        <p:attrNameLst>
                                          <p:attrName>style.visibility</p:attrName>
                                        </p:attrNameLst>
                                      </p:cBhvr>
                                      <p:to>
                                        <p:strVal val="visible"/>
                                      </p:to>
                                    </p:set>
                                    <p:anim calcmode="lin" valueType="num">
                                      <p:cBhvr additive="base">
                                        <p:cTn id="32" dur="1000"/>
                                        <p:tgtEl>
                                          <p:spTgt spid="506">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06">
                                            <p:txEl>
                                              <p:pRg st="5" end="5"/>
                                            </p:txEl>
                                          </p:spTgt>
                                        </p:tgtEl>
                                        <p:attrNameLst>
                                          <p:attrName>style.visibility</p:attrName>
                                        </p:attrNameLst>
                                      </p:cBhvr>
                                      <p:to>
                                        <p:strVal val="visible"/>
                                      </p:to>
                                    </p:set>
                                    <p:anim calcmode="lin" valueType="num">
                                      <p:cBhvr additive="base">
                                        <p:cTn id="37" dur="1000"/>
                                        <p:tgtEl>
                                          <p:spTgt spid="506">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506">
                                            <p:txEl>
                                              <p:pRg st="6" end="6"/>
                                            </p:txEl>
                                          </p:spTgt>
                                        </p:tgtEl>
                                        <p:attrNameLst>
                                          <p:attrName>style.visibility</p:attrName>
                                        </p:attrNameLst>
                                      </p:cBhvr>
                                      <p:to>
                                        <p:strVal val="visible"/>
                                      </p:to>
                                    </p:set>
                                    <p:anim calcmode="lin" valueType="num">
                                      <p:cBhvr additive="base">
                                        <p:cTn id="42" dur="1000"/>
                                        <p:tgtEl>
                                          <p:spTgt spid="506">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506">
                                            <p:txEl>
                                              <p:pRg st="7" end="7"/>
                                            </p:txEl>
                                          </p:spTgt>
                                        </p:tgtEl>
                                        <p:attrNameLst>
                                          <p:attrName>style.visibility</p:attrName>
                                        </p:attrNameLst>
                                      </p:cBhvr>
                                      <p:to>
                                        <p:strVal val="visible"/>
                                      </p:to>
                                    </p:set>
                                    <p:anim calcmode="lin" valueType="num">
                                      <p:cBhvr additive="base">
                                        <p:cTn id="47" dur="1000"/>
                                        <p:tgtEl>
                                          <p:spTgt spid="506">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506">
                                            <p:txEl>
                                              <p:pRg st="8" end="8"/>
                                            </p:txEl>
                                          </p:spTgt>
                                        </p:tgtEl>
                                        <p:attrNameLst>
                                          <p:attrName>style.visibility</p:attrName>
                                        </p:attrNameLst>
                                      </p:cBhvr>
                                      <p:to>
                                        <p:strVal val="visible"/>
                                      </p:to>
                                    </p:set>
                                    <p:anim calcmode="lin" valueType="num">
                                      <p:cBhvr additive="base">
                                        <p:cTn id="52" dur="1000"/>
                                        <p:tgtEl>
                                          <p:spTgt spid="506">
                                            <p:txEl>
                                              <p:pRg st="8" end="8"/>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Shape 513"/>
          <p:cNvSpPr/>
          <p:nvPr/>
        </p:nvSpPr>
        <p:spPr>
          <a:xfrm>
            <a:off x="634027" y="2667000"/>
            <a:ext cx="11749443" cy="2818804"/>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Summarize the sub-conclusions.</a:t>
            </a:r>
          </a:p>
          <a:p>
            <a:pPr marL="395111" marR="0" lvl="0" indent="-395111" algn="l" rtl="0">
              <a:lnSpc>
                <a:spcPct val="100000"/>
              </a:lnSpc>
              <a:spcBef>
                <a:spcPts val="10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Give an overall conclusion that goes something like this:</a:t>
            </a:r>
          </a:p>
          <a:p>
            <a:pPr marL="839610" marR="0" lvl="1" indent="-395110" algn="l" rtl="0">
              <a:lnSpc>
                <a:spcPct val="100000"/>
              </a:lnSpc>
              <a:spcBef>
                <a:spcPts val="10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 “Given these points (the sub-conclusions), the _____ (thesis) is valid because _____ (overall conclusion).”</a:t>
            </a:r>
          </a:p>
          <a:p>
            <a:pPr marL="395111" marR="0" lvl="1" indent="-395111" algn="l" rtl="0">
              <a:lnSpc>
                <a:spcPct val="100000"/>
              </a:lnSpc>
              <a:spcBef>
                <a:spcPts val="10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Follow this with a synthesis segment.</a:t>
            </a:r>
          </a:p>
        </p:txBody>
      </p:sp>
      <p:sp>
        <p:nvSpPr>
          <p:cNvPr id="514" name="Shape 514"/>
          <p:cNvSpPr/>
          <p:nvPr/>
        </p:nvSpPr>
        <p:spPr>
          <a:xfrm>
            <a:off x="635000" y="1269011"/>
            <a:ext cx="354330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Conclusion</a:t>
            </a:r>
          </a:p>
        </p:txBody>
      </p:sp>
      <p:sp>
        <p:nvSpPr>
          <p:cNvPr id="515" name="Shape 515"/>
          <p:cNvSpPr/>
          <p:nvPr/>
        </p:nvSpPr>
        <p:spPr>
          <a:xfrm>
            <a:off x="635000" y="1968500"/>
            <a:ext cx="5488185"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Use the following 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15"/>
                                        </p:tgtEl>
                                        <p:attrNameLst>
                                          <p:attrName>style.visibility</p:attrName>
                                        </p:attrNameLst>
                                      </p:cBhvr>
                                      <p:to>
                                        <p:strVal val="visible"/>
                                      </p:to>
                                    </p:set>
                                    <p:anim calcmode="lin" valueType="num">
                                      <p:cBhvr additive="base">
                                        <p:cTn id="7" dur="1000"/>
                                        <p:tgtEl>
                                          <p:spTgt spid="515"/>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513">
                                            <p:txEl>
                                              <p:pRg st="0" end="0"/>
                                            </p:txEl>
                                          </p:spTgt>
                                        </p:tgtEl>
                                        <p:attrNameLst>
                                          <p:attrName>style.visibility</p:attrName>
                                        </p:attrNameLst>
                                      </p:cBhvr>
                                      <p:to>
                                        <p:strVal val="visible"/>
                                      </p:to>
                                    </p:set>
                                    <p:anim calcmode="lin" valueType="num">
                                      <p:cBhvr additive="base">
                                        <p:cTn id="12" dur="1000"/>
                                        <p:tgtEl>
                                          <p:spTgt spid="51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13">
                                            <p:txEl>
                                              <p:pRg st="1" end="1"/>
                                            </p:txEl>
                                          </p:spTgt>
                                        </p:tgtEl>
                                        <p:attrNameLst>
                                          <p:attrName>style.visibility</p:attrName>
                                        </p:attrNameLst>
                                      </p:cBhvr>
                                      <p:to>
                                        <p:strVal val="visible"/>
                                      </p:to>
                                    </p:set>
                                    <p:anim calcmode="lin" valueType="num">
                                      <p:cBhvr additive="base">
                                        <p:cTn id="17" dur="1000"/>
                                        <p:tgtEl>
                                          <p:spTgt spid="513">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513">
                                            <p:txEl>
                                              <p:pRg st="2" end="2"/>
                                            </p:txEl>
                                          </p:spTgt>
                                        </p:tgtEl>
                                        <p:attrNameLst>
                                          <p:attrName>style.visibility</p:attrName>
                                        </p:attrNameLst>
                                      </p:cBhvr>
                                      <p:to>
                                        <p:strVal val="visible"/>
                                      </p:to>
                                    </p:set>
                                    <p:anim calcmode="lin" valueType="num">
                                      <p:cBhvr additive="base">
                                        <p:cTn id="22" dur="1000"/>
                                        <p:tgtEl>
                                          <p:spTgt spid="513">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513">
                                            <p:txEl>
                                              <p:pRg st="3" end="3"/>
                                            </p:txEl>
                                          </p:spTgt>
                                        </p:tgtEl>
                                        <p:attrNameLst>
                                          <p:attrName>style.visibility</p:attrName>
                                        </p:attrNameLst>
                                      </p:cBhvr>
                                      <p:to>
                                        <p:strVal val="visible"/>
                                      </p:to>
                                    </p:set>
                                    <p:anim calcmode="lin" valueType="num">
                                      <p:cBhvr additive="base">
                                        <p:cTn id="27" dur="1000"/>
                                        <p:tgtEl>
                                          <p:spTgt spid="513">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Shape 520"/>
          <p:cNvSpPr/>
          <p:nvPr/>
        </p:nvSpPr>
        <p:spPr>
          <a:xfrm>
            <a:off x="634027" y="2667000"/>
            <a:ext cx="11749443" cy="5638205"/>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Make </a:t>
            </a:r>
            <a:r>
              <a:rPr lang="en-US" sz="3200" b="0" i="1" u="none" strike="noStrike" cap="none">
                <a:solidFill>
                  <a:srgbClr val="000000"/>
                </a:solidFill>
                <a:latin typeface="Arial"/>
                <a:ea typeface="Arial"/>
                <a:cs typeface="Arial"/>
                <a:sym typeface="Arial"/>
              </a:rPr>
              <a:t>connections</a:t>
            </a:r>
            <a:r>
              <a:rPr lang="en-US" sz="3200" b="0" i="0" u="none" strike="noStrike" cap="none">
                <a:solidFill>
                  <a:srgbClr val="000000"/>
                </a:solidFill>
                <a:latin typeface="Arial"/>
                <a:ea typeface="Arial"/>
                <a:cs typeface="Arial"/>
                <a:sym typeface="Arial"/>
              </a:rPr>
              <a:t> between a given historical issue and </a:t>
            </a:r>
            <a:r>
              <a:rPr lang="en-US" sz="3200" b="0" i="1" u="none" strike="noStrike" cap="none">
                <a:solidFill>
                  <a:srgbClr val="000000"/>
                </a:solidFill>
                <a:latin typeface="Arial"/>
                <a:ea typeface="Arial"/>
                <a:cs typeface="Arial"/>
                <a:sym typeface="Arial"/>
              </a:rPr>
              <a:t>related developments</a:t>
            </a:r>
            <a:r>
              <a:rPr lang="en-US" sz="3200" b="0" i="0" u="none" strike="noStrike" cap="none">
                <a:solidFill>
                  <a:srgbClr val="000000"/>
                </a:solidFill>
                <a:latin typeface="Arial"/>
                <a:ea typeface="Arial"/>
                <a:cs typeface="Arial"/>
                <a:sym typeface="Arial"/>
              </a:rPr>
              <a:t> in a </a:t>
            </a:r>
            <a:r>
              <a:rPr lang="en-US" sz="3200" b="0" i="1" u="none" strike="noStrike" cap="none">
                <a:solidFill>
                  <a:srgbClr val="000000"/>
                </a:solidFill>
                <a:latin typeface="Arial"/>
                <a:ea typeface="Arial"/>
                <a:cs typeface="Arial"/>
                <a:sym typeface="Arial"/>
              </a:rPr>
              <a:t>different </a:t>
            </a:r>
            <a:r>
              <a:rPr lang="en-US" sz="3200" b="0" i="0" u="none" strike="noStrike" cap="none">
                <a:solidFill>
                  <a:srgbClr val="000000"/>
                </a:solidFill>
                <a:latin typeface="Arial"/>
                <a:ea typeface="Arial"/>
                <a:cs typeface="Arial"/>
                <a:sym typeface="Arial"/>
              </a:rPr>
              <a:t>historical </a:t>
            </a:r>
            <a:r>
              <a:rPr lang="en-US" sz="3200" b="1" i="0" u="none" strike="noStrike" cap="none">
                <a:solidFill>
                  <a:srgbClr val="000000"/>
                </a:solidFill>
                <a:latin typeface="Arial"/>
                <a:ea typeface="Arial"/>
                <a:cs typeface="Arial"/>
                <a:sym typeface="Arial"/>
              </a:rPr>
              <a:t>context</a:t>
            </a:r>
            <a:r>
              <a:rPr lang="en-US" sz="3200" b="0" i="0" u="none" strike="noStrike" cap="none">
                <a:solidFill>
                  <a:srgbClr val="000000"/>
                </a:solidFill>
                <a:latin typeface="Arial"/>
                <a:ea typeface="Arial"/>
                <a:cs typeface="Arial"/>
                <a:sym typeface="Arial"/>
              </a:rPr>
              <a:t>, </a:t>
            </a:r>
            <a:r>
              <a:rPr lang="en-US" sz="3200" b="1" i="0" u="none" strike="noStrike" cap="none">
                <a:solidFill>
                  <a:srgbClr val="000000"/>
                </a:solidFill>
                <a:latin typeface="Arial"/>
                <a:ea typeface="Arial"/>
                <a:cs typeface="Arial"/>
                <a:sym typeface="Arial"/>
              </a:rPr>
              <a:t>geographical area</a:t>
            </a:r>
            <a:r>
              <a:rPr lang="en-US" sz="3200" b="0" i="0" u="none" strike="noStrike" cap="none">
                <a:solidFill>
                  <a:srgbClr val="000000"/>
                </a:solidFill>
                <a:latin typeface="Arial"/>
                <a:ea typeface="Arial"/>
                <a:cs typeface="Arial"/>
                <a:sym typeface="Arial"/>
              </a:rPr>
              <a:t>, </a:t>
            </a:r>
            <a:r>
              <a:rPr lang="en-US" sz="3200" b="1" i="0" u="none" strike="noStrike" cap="none">
                <a:solidFill>
                  <a:srgbClr val="000000"/>
                </a:solidFill>
                <a:latin typeface="Arial"/>
                <a:ea typeface="Arial"/>
                <a:cs typeface="Arial"/>
                <a:sym typeface="Arial"/>
              </a:rPr>
              <a:t>period</a:t>
            </a:r>
            <a:r>
              <a:rPr lang="en-US" sz="3200" b="0" i="0" u="none" strike="noStrike" cap="none">
                <a:solidFill>
                  <a:srgbClr val="000000"/>
                </a:solidFill>
                <a:latin typeface="Arial"/>
                <a:ea typeface="Arial"/>
                <a:cs typeface="Arial"/>
                <a:sym typeface="Arial"/>
              </a:rPr>
              <a:t>, or </a:t>
            </a:r>
            <a:r>
              <a:rPr lang="en-US" sz="3200" b="1" i="0" u="none" strike="noStrike" cap="none">
                <a:solidFill>
                  <a:srgbClr val="000000"/>
                </a:solidFill>
                <a:latin typeface="Arial"/>
                <a:ea typeface="Arial"/>
                <a:cs typeface="Arial"/>
                <a:sym typeface="Arial"/>
              </a:rPr>
              <a:t>era</a:t>
            </a:r>
            <a:r>
              <a:rPr lang="en-US" sz="3200" b="0" i="0" u="none" strike="noStrike" cap="none">
                <a:solidFill>
                  <a:srgbClr val="000000"/>
                </a:solidFill>
                <a:latin typeface="Arial"/>
                <a:ea typeface="Arial"/>
                <a:cs typeface="Arial"/>
                <a:sym typeface="Arial"/>
              </a:rPr>
              <a:t>, including the present.</a:t>
            </a:r>
          </a:p>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SKDT—“Similar in Kind but Different in Time”</a:t>
            </a:r>
          </a:p>
          <a:p>
            <a:pPr marL="839610" marR="0" lvl="1" indent="-395110"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What other </a:t>
            </a:r>
            <a:r>
              <a:rPr lang="en-US" sz="3200" b="0" i="1" u="none" strike="noStrike" cap="none">
                <a:solidFill>
                  <a:srgbClr val="000000"/>
                </a:solidFill>
                <a:latin typeface="Arial"/>
                <a:ea typeface="Arial"/>
                <a:cs typeface="Arial"/>
                <a:sym typeface="Arial"/>
              </a:rPr>
              <a:t>something</a:t>
            </a:r>
            <a:r>
              <a:rPr lang="en-US" sz="3200" b="0" i="0" u="none" strike="noStrike" cap="none">
                <a:solidFill>
                  <a:srgbClr val="000000"/>
                </a:solidFill>
                <a:latin typeface="Arial"/>
                <a:ea typeface="Arial"/>
                <a:cs typeface="Arial"/>
                <a:sym typeface="Arial"/>
              </a:rPr>
              <a:t> makes sense to compare the topic of the essay to?</a:t>
            </a:r>
          </a:p>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Use this format to begin the synthesis segment:</a:t>
            </a:r>
          </a:p>
          <a:p>
            <a:pPr marL="839610" marR="0" lvl="1" indent="-395110"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“The [topic of essay] can be compared to the (earlier / later) period of (synthesis topic) in two ways….” </a:t>
            </a:r>
          </a:p>
          <a:p>
            <a:pPr marL="839610" marR="0" lvl="1" indent="-395110"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Then establish two solid connections between the topic and what you are comparing it to—</a:t>
            </a:r>
            <a:r>
              <a:rPr lang="en-US" sz="3200" b="0" i="1" u="none" strike="noStrike" cap="none">
                <a:solidFill>
                  <a:srgbClr val="000000"/>
                </a:solidFill>
                <a:latin typeface="Arial"/>
                <a:ea typeface="Arial"/>
                <a:cs typeface="Arial"/>
                <a:sym typeface="Arial"/>
              </a:rPr>
              <a:t>not</a:t>
            </a:r>
            <a:r>
              <a:rPr lang="en-US" sz="3200" b="0" i="0" u="none" strike="noStrike" cap="none">
                <a:solidFill>
                  <a:srgbClr val="000000"/>
                </a:solidFill>
                <a:latin typeface="Arial"/>
                <a:ea typeface="Arial"/>
                <a:cs typeface="Arial"/>
                <a:sym typeface="Arial"/>
              </a:rPr>
              <a:t> a vague generalization.</a:t>
            </a:r>
          </a:p>
        </p:txBody>
      </p:sp>
      <p:sp>
        <p:nvSpPr>
          <p:cNvPr id="521" name="Shape 521"/>
          <p:cNvSpPr/>
          <p:nvPr/>
        </p:nvSpPr>
        <p:spPr>
          <a:xfrm>
            <a:off x="635000" y="1269011"/>
            <a:ext cx="5753845"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Synthesis (Other Context)</a:t>
            </a:r>
          </a:p>
        </p:txBody>
      </p:sp>
      <p:sp>
        <p:nvSpPr>
          <p:cNvPr id="522" name="Shape 522"/>
          <p:cNvSpPr/>
          <p:nvPr/>
        </p:nvSpPr>
        <p:spPr>
          <a:xfrm>
            <a:off x="635000" y="1968500"/>
            <a:ext cx="5984874"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In the concluding paragraph…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22"/>
                                        </p:tgtEl>
                                        <p:attrNameLst>
                                          <p:attrName>style.visibility</p:attrName>
                                        </p:attrNameLst>
                                      </p:cBhvr>
                                      <p:to>
                                        <p:strVal val="visible"/>
                                      </p:to>
                                    </p:set>
                                    <p:anim calcmode="lin" valueType="num">
                                      <p:cBhvr additive="base">
                                        <p:cTn id="7" dur="1000"/>
                                        <p:tgtEl>
                                          <p:spTgt spid="522"/>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520">
                                            <p:txEl>
                                              <p:pRg st="0" end="0"/>
                                            </p:txEl>
                                          </p:spTgt>
                                        </p:tgtEl>
                                        <p:attrNameLst>
                                          <p:attrName>style.visibility</p:attrName>
                                        </p:attrNameLst>
                                      </p:cBhvr>
                                      <p:to>
                                        <p:strVal val="visible"/>
                                      </p:to>
                                    </p:set>
                                    <p:anim calcmode="lin" valueType="num">
                                      <p:cBhvr additive="base">
                                        <p:cTn id="12" dur="1000"/>
                                        <p:tgtEl>
                                          <p:spTgt spid="52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20">
                                            <p:txEl>
                                              <p:pRg st="1" end="1"/>
                                            </p:txEl>
                                          </p:spTgt>
                                        </p:tgtEl>
                                        <p:attrNameLst>
                                          <p:attrName>style.visibility</p:attrName>
                                        </p:attrNameLst>
                                      </p:cBhvr>
                                      <p:to>
                                        <p:strVal val="visible"/>
                                      </p:to>
                                    </p:set>
                                    <p:anim calcmode="lin" valueType="num">
                                      <p:cBhvr additive="base">
                                        <p:cTn id="17" dur="1000"/>
                                        <p:tgtEl>
                                          <p:spTgt spid="520">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520">
                                            <p:txEl>
                                              <p:pRg st="2" end="2"/>
                                            </p:txEl>
                                          </p:spTgt>
                                        </p:tgtEl>
                                        <p:attrNameLst>
                                          <p:attrName>style.visibility</p:attrName>
                                        </p:attrNameLst>
                                      </p:cBhvr>
                                      <p:to>
                                        <p:strVal val="visible"/>
                                      </p:to>
                                    </p:set>
                                    <p:anim calcmode="lin" valueType="num">
                                      <p:cBhvr additive="base">
                                        <p:cTn id="22" dur="1000"/>
                                        <p:tgtEl>
                                          <p:spTgt spid="520">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520">
                                            <p:txEl>
                                              <p:pRg st="3" end="3"/>
                                            </p:txEl>
                                          </p:spTgt>
                                        </p:tgtEl>
                                        <p:attrNameLst>
                                          <p:attrName>style.visibility</p:attrName>
                                        </p:attrNameLst>
                                      </p:cBhvr>
                                      <p:to>
                                        <p:strVal val="visible"/>
                                      </p:to>
                                    </p:set>
                                    <p:anim calcmode="lin" valueType="num">
                                      <p:cBhvr additive="base">
                                        <p:cTn id="27" dur="1000"/>
                                        <p:tgtEl>
                                          <p:spTgt spid="520">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520">
                                            <p:txEl>
                                              <p:pRg st="4" end="4"/>
                                            </p:txEl>
                                          </p:spTgt>
                                        </p:tgtEl>
                                        <p:attrNameLst>
                                          <p:attrName>style.visibility</p:attrName>
                                        </p:attrNameLst>
                                      </p:cBhvr>
                                      <p:to>
                                        <p:strVal val="visible"/>
                                      </p:to>
                                    </p:set>
                                    <p:anim calcmode="lin" valueType="num">
                                      <p:cBhvr additive="base">
                                        <p:cTn id="32" dur="1000"/>
                                        <p:tgtEl>
                                          <p:spTgt spid="520">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20">
                                            <p:txEl>
                                              <p:pRg st="5" end="5"/>
                                            </p:txEl>
                                          </p:spTgt>
                                        </p:tgtEl>
                                        <p:attrNameLst>
                                          <p:attrName>style.visibility</p:attrName>
                                        </p:attrNameLst>
                                      </p:cBhvr>
                                      <p:to>
                                        <p:strVal val="visible"/>
                                      </p:to>
                                    </p:set>
                                    <p:anim calcmode="lin" valueType="num">
                                      <p:cBhvr additive="base">
                                        <p:cTn id="37" dur="1000"/>
                                        <p:tgtEl>
                                          <p:spTgt spid="520">
                                            <p:txEl>
                                              <p:pRg st="5" end="5"/>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Shape 527"/>
          <p:cNvSpPr/>
          <p:nvPr/>
        </p:nvSpPr>
        <p:spPr>
          <a:xfrm>
            <a:off x="635000" y="1269011"/>
            <a:ext cx="5753845"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Synthesis (Other Context)</a:t>
            </a:r>
          </a:p>
        </p:txBody>
      </p:sp>
      <p:sp>
        <p:nvSpPr>
          <p:cNvPr id="528" name="Shape 528"/>
          <p:cNvSpPr/>
          <p:nvPr/>
        </p:nvSpPr>
        <p:spPr>
          <a:xfrm>
            <a:off x="635000" y="1968500"/>
            <a:ext cx="6301184"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Topic: The American Revolution</a:t>
            </a:r>
          </a:p>
        </p:txBody>
      </p:sp>
      <p:grpSp>
        <p:nvGrpSpPr>
          <p:cNvPr id="529" name="Shape 529"/>
          <p:cNvGrpSpPr/>
          <p:nvPr/>
        </p:nvGrpSpPr>
        <p:grpSpPr>
          <a:xfrm>
            <a:off x="583250" y="4079777"/>
            <a:ext cx="3490959" cy="3202535"/>
            <a:chOff x="0" y="-148347"/>
            <a:chExt cx="3490959" cy="3202533"/>
          </a:xfrm>
        </p:grpSpPr>
        <p:sp>
          <p:nvSpPr>
            <p:cNvPr id="530" name="Shape 530"/>
            <p:cNvSpPr/>
            <p:nvPr/>
          </p:nvSpPr>
          <p:spPr>
            <a:xfrm>
              <a:off x="0" y="567806"/>
              <a:ext cx="3490959" cy="2486378"/>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531" name="Shape 531"/>
            <p:cNvSpPr/>
            <p:nvPr/>
          </p:nvSpPr>
          <p:spPr>
            <a:xfrm>
              <a:off x="740200" y="-148347"/>
              <a:ext cx="1793100" cy="62010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Essay Topic</a:t>
              </a:r>
            </a:p>
          </p:txBody>
        </p:sp>
        <p:sp>
          <p:nvSpPr>
            <p:cNvPr id="532" name="Shape 532"/>
            <p:cNvSpPr/>
            <p:nvPr/>
          </p:nvSpPr>
          <p:spPr>
            <a:xfrm>
              <a:off x="648639" y="1304401"/>
              <a:ext cx="1976064" cy="1013188"/>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American</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Revolution</a:t>
              </a:r>
            </a:p>
          </p:txBody>
        </p:sp>
      </p:grpSp>
      <p:grpSp>
        <p:nvGrpSpPr>
          <p:cNvPr id="533" name="Shape 533"/>
          <p:cNvGrpSpPr/>
          <p:nvPr/>
        </p:nvGrpSpPr>
        <p:grpSpPr>
          <a:xfrm>
            <a:off x="3191875" y="4008456"/>
            <a:ext cx="3483890" cy="3270762"/>
            <a:chOff x="0" y="-222761"/>
            <a:chExt cx="3483888" cy="3270761"/>
          </a:xfrm>
        </p:grpSpPr>
        <p:sp>
          <p:nvSpPr>
            <p:cNvPr id="534" name="Shape 534"/>
            <p:cNvSpPr/>
            <p:nvPr/>
          </p:nvSpPr>
          <p:spPr>
            <a:xfrm>
              <a:off x="0" y="566656"/>
              <a:ext cx="3483888" cy="2481343"/>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535" name="Shape 535"/>
            <p:cNvSpPr/>
            <p:nvPr/>
          </p:nvSpPr>
          <p:spPr>
            <a:xfrm>
              <a:off x="494341" y="-222761"/>
              <a:ext cx="2277900" cy="76980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Synthesis Point</a:t>
              </a:r>
            </a:p>
          </p:txBody>
        </p:sp>
      </p:grpSp>
      <p:sp>
        <p:nvSpPr>
          <p:cNvPr id="536" name="Shape 536"/>
          <p:cNvSpPr/>
          <p:nvPr/>
        </p:nvSpPr>
        <p:spPr>
          <a:xfrm>
            <a:off x="3941419" y="4943030"/>
            <a:ext cx="2061002"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sngStrike" cap="none">
                <a:solidFill>
                  <a:srgbClr val="000000"/>
                </a:solidFill>
                <a:latin typeface="Arial"/>
                <a:ea typeface="Arial"/>
                <a:cs typeface="Arial"/>
                <a:sym typeface="Arial"/>
              </a:rPr>
              <a:t>The Cold War</a:t>
            </a:r>
          </a:p>
        </p:txBody>
      </p:sp>
      <p:sp>
        <p:nvSpPr>
          <p:cNvPr id="537" name="Shape 537"/>
          <p:cNvSpPr/>
          <p:nvPr/>
        </p:nvSpPr>
        <p:spPr>
          <a:xfrm>
            <a:off x="4392353" y="5385762"/>
            <a:ext cx="2113713"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1" i="0" u="none" strike="noStrike" cap="none">
                <a:solidFill>
                  <a:srgbClr val="000000"/>
                </a:solidFill>
                <a:latin typeface="Arial"/>
                <a:ea typeface="Arial"/>
                <a:cs typeface="Arial"/>
                <a:sym typeface="Arial"/>
              </a:rPr>
              <a:t>The Civil War</a:t>
            </a:r>
          </a:p>
        </p:txBody>
      </p:sp>
      <p:sp>
        <p:nvSpPr>
          <p:cNvPr id="538" name="Shape 538"/>
          <p:cNvSpPr/>
          <p:nvPr/>
        </p:nvSpPr>
        <p:spPr>
          <a:xfrm>
            <a:off x="3882317" y="6317007"/>
            <a:ext cx="2407805" cy="827814"/>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1" i="0" u="none" strike="noStrike" cap="none">
                <a:solidFill>
                  <a:srgbClr val="000000"/>
                </a:solidFill>
                <a:latin typeface="Arial"/>
                <a:ea typeface="Arial"/>
                <a:cs typeface="Arial"/>
                <a:sym typeface="Arial"/>
              </a:rPr>
              <a:t>Declaration of </a:t>
            </a:r>
          </a:p>
          <a:p>
            <a:pPr marL="0" marR="0" lvl="0" indent="0" algn="ctr" rtl="0">
              <a:lnSpc>
                <a:spcPct val="100000"/>
              </a:lnSpc>
              <a:spcBef>
                <a:spcPts val="0"/>
              </a:spcBef>
              <a:spcAft>
                <a:spcPts val="0"/>
              </a:spcAft>
              <a:buClr>
                <a:srgbClr val="000000"/>
              </a:buClr>
              <a:buSzPct val="25000"/>
              <a:buFont typeface="Arial"/>
              <a:buNone/>
            </a:pPr>
            <a:r>
              <a:rPr lang="en-US" sz="2500" b="1" i="0" u="none" strike="noStrike" cap="none">
                <a:solidFill>
                  <a:srgbClr val="000000"/>
                </a:solidFill>
                <a:latin typeface="Arial"/>
                <a:ea typeface="Arial"/>
                <a:cs typeface="Arial"/>
                <a:sym typeface="Arial"/>
              </a:rPr>
              <a:t>Sentiments</a:t>
            </a:r>
          </a:p>
        </p:txBody>
      </p:sp>
      <p:sp>
        <p:nvSpPr>
          <p:cNvPr id="539" name="Shape 539"/>
          <p:cNvSpPr/>
          <p:nvPr/>
        </p:nvSpPr>
        <p:spPr>
          <a:xfrm>
            <a:off x="4061864" y="5848937"/>
            <a:ext cx="2637403"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sngStrike" cap="none">
                <a:solidFill>
                  <a:srgbClr val="000000"/>
                </a:solidFill>
                <a:latin typeface="Arial"/>
                <a:ea typeface="Arial"/>
                <a:cs typeface="Arial"/>
                <a:sym typeface="Arial"/>
              </a:rPr>
              <a:t>American Frontier</a:t>
            </a:r>
          </a:p>
        </p:txBody>
      </p:sp>
      <p:sp>
        <p:nvSpPr>
          <p:cNvPr id="540" name="Shape 540"/>
          <p:cNvSpPr/>
          <p:nvPr/>
        </p:nvSpPr>
        <p:spPr>
          <a:xfrm>
            <a:off x="7366075" y="83775"/>
            <a:ext cx="5508300" cy="8491500"/>
          </a:xfrm>
          <a:prstGeom prst="rect">
            <a:avLst/>
          </a:prstGeom>
          <a:noFill/>
          <a:ln w="25400" cap="flat" cmpd="sng">
            <a:solidFill>
              <a:srgbClr val="50A7F9"/>
            </a:solidFill>
            <a:prstDash val="solid"/>
            <a:miter/>
            <a:headEnd type="none" w="med" len="med"/>
            <a:tailEnd type="none" w="med" len="med"/>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900" b="0" i="0" u="none" strike="noStrike" cap="none">
                <a:solidFill>
                  <a:srgbClr val="000000"/>
                </a:solidFill>
                <a:latin typeface="Arial"/>
                <a:ea typeface="Arial"/>
                <a:cs typeface="Arial"/>
                <a:sym typeface="Arial"/>
              </a:rPr>
              <a:t>The American Revolution can be compared to (relates to, parallels, etc.) Southern secession in two ways. First, both groups fought for what they perceived as injustices from a tyrannical government. Southerners viewed the injustices of the North in the same light as the Americans viewed the British. Southerners even used many points from the Declaration of Independence. Second, both groups adopted Locke’s social contract theory, which allowed throwing off a government when it failed to protect citizens’ natural rights. (synthesis)</a:t>
            </a:r>
          </a:p>
        </p:txBody>
      </p:sp>
      <p:sp>
        <p:nvSpPr>
          <p:cNvPr id="541" name="Shape 541"/>
          <p:cNvSpPr/>
          <p:nvPr/>
        </p:nvSpPr>
        <p:spPr>
          <a:xfrm>
            <a:off x="2736711" y="7201834"/>
            <a:ext cx="1792959" cy="47169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1" u="none" strike="noStrike" cap="none">
                <a:solidFill>
                  <a:srgbClr val="000000"/>
                </a:solidFill>
                <a:latin typeface="Arial"/>
                <a:ea typeface="Arial"/>
                <a:cs typeface="Arial"/>
                <a:sym typeface="Arial"/>
              </a:rPr>
              <a:t>SKDT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28"/>
                                        </p:tgtEl>
                                        <p:attrNameLst>
                                          <p:attrName>style.visibility</p:attrName>
                                        </p:attrNameLst>
                                      </p:cBhvr>
                                      <p:to>
                                        <p:strVal val="visible"/>
                                      </p:to>
                                    </p:set>
                                    <p:anim calcmode="lin" valueType="num">
                                      <p:cBhvr additive="base">
                                        <p:cTn id="7" dur="1000"/>
                                        <p:tgtEl>
                                          <p:spTgt spid="528"/>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529"/>
                                        </p:tgtEl>
                                        <p:attrNameLst>
                                          <p:attrName>style.visibility</p:attrName>
                                        </p:attrNameLst>
                                      </p:cBhvr>
                                      <p:to>
                                        <p:strVal val="visible"/>
                                      </p:to>
                                    </p:set>
                                    <p:anim calcmode="lin" valueType="num">
                                      <p:cBhvr additive="base">
                                        <p:cTn id="12" dur="1000"/>
                                        <p:tgtEl>
                                          <p:spTgt spid="529"/>
                                        </p:tgtEl>
                                        <p:attrNameLst>
                                          <p:attrName>ppt_x</p:attrName>
                                        </p:attrNameLst>
                                      </p:cBhvr>
                                      <p:tavLst>
                                        <p:tav tm="0">
                                          <p:val>
                                            <p:strVal val="#ppt_x-1"/>
                                          </p:val>
                                        </p:tav>
                                        <p:tav tm="100000">
                                          <p:val>
                                            <p:strVal val="#ppt_x"/>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541"/>
                                        </p:tgtEl>
                                        <p:attrNameLst>
                                          <p:attrName>style.visibility</p:attrName>
                                        </p:attrNameLst>
                                      </p:cBhvr>
                                      <p:to>
                                        <p:strVal val="visible"/>
                                      </p:to>
                                    </p:set>
                                    <p:anim calcmode="lin" valueType="num">
                                      <p:cBhvr additive="base">
                                        <p:cTn id="16" dur="1000"/>
                                        <p:tgtEl>
                                          <p:spTgt spid="54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533"/>
                                        </p:tgtEl>
                                        <p:attrNameLst>
                                          <p:attrName>style.visibility</p:attrName>
                                        </p:attrNameLst>
                                      </p:cBhvr>
                                      <p:to>
                                        <p:strVal val="visible"/>
                                      </p:to>
                                    </p:set>
                                    <p:anim calcmode="lin" valueType="num">
                                      <p:cBhvr additive="base">
                                        <p:cTn id="21" dur="1000"/>
                                        <p:tgtEl>
                                          <p:spTgt spid="533"/>
                                        </p:tgtEl>
                                        <p:attrNameLst>
                                          <p:attrName>ppt_x</p:attrName>
                                        </p:attrNameLst>
                                      </p:cBhvr>
                                      <p:tavLst>
                                        <p:tav tm="0">
                                          <p:val>
                                            <p:strVal val="#ppt_x+1"/>
                                          </p:val>
                                        </p:tav>
                                        <p:tav tm="100000">
                                          <p:val>
                                            <p:strVal val="#ppt_x"/>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36"/>
                                        </p:tgtEl>
                                        <p:attrNameLst>
                                          <p:attrName>style.visibility</p:attrName>
                                        </p:attrNameLst>
                                      </p:cBhvr>
                                      <p:to>
                                        <p:strVal val="visible"/>
                                      </p:to>
                                    </p:set>
                                    <p:animEffect transition="in" filter="fade">
                                      <p:cBhvr>
                                        <p:cTn id="26" dur="1000"/>
                                        <p:tgtEl>
                                          <p:spTgt spid="53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37"/>
                                        </p:tgtEl>
                                        <p:attrNameLst>
                                          <p:attrName>style.visibility</p:attrName>
                                        </p:attrNameLst>
                                      </p:cBhvr>
                                      <p:to>
                                        <p:strVal val="visible"/>
                                      </p:to>
                                    </p:set>
                                    <p:animEffect transition="in" filter="fade">
                                      <p:cBhvr>
                                        <p:cTn id="31" dur="1000"/>
                                        <p:tgtEl>
                                          <p:spTgt spid="53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39"/>
                                        </p:tgtEl>
                                        <p:attrNameLst>
                                          <p:attrName>style.visibility</p:attrName>
                                        </p:attrNameLst>
                                      </p:cBhvr>
                                      <p:to>
                                        <p:strVal val="visible"/>
                                      </p:to>
                                    </p:set>
                                    <p:animEffect transition="in" filter="fade">
                                      <p:cBhvr>
                                        <p:cTn id="36" dur="1000"/>
                                        <p:tgtEl>
                                          <p:spTgt spid="53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38"/>
                                        </p:tgtEl>
                                        <p:attrNameLst>
                                          <p:attrName>style.visibility</p:attrName>
                                        </p:attrNameLst>
                                      </p:cBhvr>
                                      <p:to>
                                        <p:strVal val="visible"/>
                                      </p:to>
                                    </p:set>
                                    <p:animEffect transition="in" filter="fade">
                                      <p:cBhvr>
                                        <p:cTn id="41" dur="1000"/>
                                        <p:tgtEl>
                                          <p:spTgt spid="538"/>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nodeType="clickEffect">
                                  <p:stCondLst>
                                    <p:cond delay="0"/>
                                  </p:stCondLst>
                                  <p:childTnLst>
                                    <p:set>
                                      <p:cBhvr>
                                        <p:cTn id="45" dur="1" fill="hold">
                                          <p:stCondLst>
                                            <p:cond delay="0"/>
                                          </p:stCondLst>
                                        </p:cTn>
                                        <p:tgtEl>
                                          <p:spTgt spid="540"/>
                                        </p:tgtEl>
                                        <p:attrNameLst>
                                          <p:attrName>style.visibility</p:attrName>
                                        </p:attrNameLst>
                                      </p:cBhvr>
                                      <p:to>
                                        <p:strVal val="visible"/>
                                      </p:to>
                                    </p:set>
                                    <p:anim calcmode="lin" valueType="num">
                                      <p:cBhvr additive="base">
                                        <p:cTn id="46" dur="1000"/>
                                        <p:tgtEl>
                                          <p:spTgt spid="5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Shape 546"/>
          <p:cNvSpPr/>
          <p:nvPr/>
        </p:nvSpPr>
        <p:spPr>
          <a:xfrm>
            <a:off x="635000" y="1269999"/>
            <a:ext cx="10795000"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Understanding Synthesis</a:t>
            </a:r>
          </a:p>
        </p:txBody>
      </p:sp>
      <p:grpSp>
        <p:nvGrpSpPr>
          <p:cNvPr id="547" name="Shape 547"/>
          <p:cNvGrpSpPr/>
          <p:nvPr/>
        </p:nvGrpSpPr>
        <p:grpSpPr>
          <a:xfrm>
            <a:off x="842992" y="4326178"/>
            <a:ext cx="11318815" cy="3300615"/>
            <a:chOff x="0" y="0"/>
            <a:chExt cx="11318814" cy="3300613"/>
          </a:xfrm>
        </p:grpSpPr>
        <p:sp>
          <p:nvSpPr>
            <p:cNvPr id="548" name="Shape 548"/>
            <p:cNvSpPr/>
            <p:nvPr/>
          </p:nvSpPr>
          <p:spPr>
            <a:xfrm>
              <a:off x="3027592" y="1622500"/>
              <a:ext cx="5256778" cy="45951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500" b="1" i="0" u="none" strike="noStrike" cap="none">
                  <a:solidFill>
                    <a:srgbClr val="000000"/>
                  </a:solidFill>
                  <a:latin typeface="Arial"/>
                  <a:ea typeface="Arial"/>
                  <a:cs typeface="Arial"/>
                  <a:sym typeface="Arial"/>
                </a:rPr>
                <a:t>Synthesis = Other Context (SKDT)</a:t>
              </a:r>
            </a:p>
          </p:txBody>
        </p:sp>
        <p:sp>
          <p:nvSpPr>
            <p:cNvPr id="549" name="Shape 549"/>
            <p:cNvSpPr/>
            <p:nvPr/>
          </p:nvSpPr>
          <p:spPr>
            <a:xfrm>
              <a:off x="0" y="0"/>
              <a:ext cx="2716224" cy="3300613"/>
            </a:xfrm>
            <a:prstGeom prst="rect">
              <a:avLst/>
            </a:prstGeom>
            <a:solidFill>
              <a:srgbClr val="002350"/>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2400" b="0" i="0" u="none" strike="noStrike" cap="none">
                <a:solidFill>
                  <a:srgbClr val="FFFFFF"/>
                </a:solidFill>
                <a:latin typeface="Helvetica Neue"/>
                <a:ea typeface="Helvetica Neue"/>
                <a:cs typeface="Helvetica Neue"/>
                <a:sym typeface="Helvetica Neue"/>
              </a:endParaRPr>
            </a:p>
          </p:txBody>
        </p:sp>
        <p:sp>
          <p:nvSpPr>
            <p:cNvPr id="550" name="Shape 550"/>
            <p:cNvSpPr/>
            <p:nvPr/>
          </p:nvSpPr>
          <p:spPr>
            <a:xfrm>
              <a:off x="8602589" y="0"/>
              <a:ext cx="2716224" cy="3300613"/>
            </a:xfrm>
            <a:prstGeom prst="rect">
              <a:avLst/>
            </a:prstGeom>
            <a:solidFill>
              <a:srgbClr val="002350"/>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2400" b="0" i="0" u="none" strike="noStrike" cap="none">
                <a:solidFill>
                  <a:srgbClr val="FFFFFF"/>
                </a:solidFill>
                <a:latin typeface="Helvetica Neue"/>
                <a:ea typeface="Helvetica Neue"/>
                <a:cs typeface="Helvetica Neue"/>
                <a:sym typeface="Helvetica Neue"/>
              </a:endParaRPr>
            </a:p>
          </p:txBody>
        </p:sp>
      </p:grpSp>
      <p:grpSp>
        <p:nvGrpSpPr>
          <p:cNvPr id="551" name="Shape 551"/>
          <p:cNvGrpSpPr/>
          <p:nvPr/>
        </p:nvGrpSpPr>
        <p:grpSpPr>
          <a:xfrm>
            <a:off x="629454" y="3818062"/>
            <a:ext cx="11745891" cy="1389575"/>
            <a:chOff x="0" y="0"/>
            <a:chExt cx="11745889" cy="1389573"/>
          </a:xfrm>
        </p:grpSpPr>
        <p:cxnSp>
          <p:nvCxnSpPr>
            <p:cNvPr id="552" name="Shape 552"/>
            <p:cNvCxnSpPr/>
            <p:nvPr/>
          </p:nvCxnSpPr>
          <p:spPr>
            <a:xfrm>
              <a:off x="0" y="446868"/>
              <a:ext cx="11745889" cy="0"/>
            </a:xfrm>
            <a:prstGeom prst="straightConnector1">
              <a:avLst/>
            </a:prstGeom>
            <a:noFill/>
            <a:ln w="38100" cap="flat" cmpd="sng">
              <a:solidFill>
                <a:srgbClr val="50A7F9"/>
              </a:solidFill>
              <a:prstDash val="solid"/>
              <a:miter/>
              <a:headEnd type="triangle" w="lg" len="lg"/>
              <a:tailEnd type="triangle" w="lg" len="lg"/>
            </a:ln>
          </p:spPr>
        </p:cxnSp>
        <p:cxnSp>
          <p:nvCxnSpPr>
            <p:cNvPr id="553" name="Shape 553"/>
            <p:cNvCxnSpPr/>
            <p:nvPr/>
          </p:nvCxnSpPr>
          <p:spPr>
            <a:xfrm rot="10800000" flipH="1">
              <a:off x="2977138" y="986"/>
              <a:ext cx="0" cy="893740"/>
            </a:xfrm>
            <a:prstGeom prst="straightConnector1">
              <a:avLst/>
            </a:prstGeom>
            <a:noFill/>
            <a:ln w="25400" cap="flat" cmpd="sng">
              <a:solidFill>
                <a:srgbClr val="50A7F9"/>
              </a:solidFill>
              <a:prstDash val="solid"/>
              <a:miter/>
              <a:headEnd type="none" w="med" len="med"/>
              <a:tailEnd type="none" w="med" len="med"/>
            </a:ln>
          </p:spPr>
        </p:cxnSp>
        <p:cxnSp>
          <p:nvCxnSpPr>
            <p:cNvPr id="554" name="Shape 554"/>
            <p:cNvCxnSpPr/>
            <p:nvPr/>
          </p:nvCxnSpPr>
          <p:spPr>
            <a:xfrm rot="10800000" flipH="1">
              <a:off x="5872944" y="0"/>
              <a:ext cx="0" cy="893739"/>
            </a:xfrm>
            <a:prstGeom prst="straightConnector1">
              <a:avLst/>
            </a:prstGeom>
            <a:noFill/>
            <a:ln w="25400" cap="flat" cmpd="sng">
              <a:solidFill>
                <a:srgbClr val="50A7F9"/>
              </a:solidFill>
              <a:prstDash val="solid"/>
              <a:miter/>
              <a:headEnd type="none" w="med" len="med"/>
              <a:tailEnd type="none" w="med" len="med"/>
            </a:ln>
          </p:spPr>
        </p:cxnSp>
        <p:cxnSp>
          <p:nvCxnSpPr>
            <p:cNvPr id="555" name="Shape 555"/>
            <p:cNvCxnSpPr/>
            <p:nvPr/>
          </p:nvCxnSpPr>
          <p:spPr>
            <a:xfrm rot="10800000" flipH="1">
              <a:off x="8768750" y="986"/>
              <a:ext cx="0" cy="893740"/>
            </a:xfrm>
            <a:prstGeom prst="straightConnector1">
              <a:avLst/>
            </a:prstGeom>
            <a:noFill/>
            <a:ln w="25400" cap="flat" cmpd="sng">
              <a:solidFill>
                <a:srgbClr val="50A7F9"/>
              </a:solidFill>
              <a:prstDash val="solid"/>
              <a:miter/>
              <a:headEnd type="none" w="med" len="med"/>
              <a:tailEnd type="none" w="med" len="med"/>
            </a:ln>
          </p:spPr>
        </p:cxnSp>
        <p:sp>
          <p:nvSpPr>
            <p:cNvPr id="556" name="Shape 556"/>
            <p:cNvSpPr/>
            <p:nvPr/>
          </p:nvSpPr>
          <p:spPr>
            <a:xfrm>
              <a:off x="5219089" y="893205"/>
              <a:ext cx="1307711" cy="496367"/>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50A7F9"/>
                </a:buClr>
                <a:buSzPct val="25000"/>
                <a:buFont typeface="Arial"/>
                <a:buNone/>
              </a:pPr>
              <a:r>
                <a:rPr lang="en-US" sz="2800" b="1" i="0" u="none" strike="noStrike" cap="none">
                  <a:solidFill>
                    <a:srgbClr val="50A7F9"/>
                  </a:solidFill>
                  <a:latin typeface="Arial"/>
                  <a:ea typeface="Arial"/>
                  <a:cs typeface="Arial"/>
                  <a:sym typeface="Arial"/>
                </a:rPr>
                <a:t>Topic</a:t>
              </a:r>
            </a:p>
          </p:txBody>
        </p:sp>
        <p:sp>
          <p:nvSpPr>
            <p:cNvPr id="557" name="Shape 557"/>
            <p:cNvSpPr/>
            <p:nvPr/>
          </p:nvSpPr>
          <p:spPr>
            <a:xfrm>
              <a:off x="2323283" y="893205"/>
              <a:ext cx="1307711" cy="496367"/>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50A7F9"/>
                </a:buClr>
                <a:buSzPct val="25000"/>
                <a:buFont typeface="Arial"/>
                <a:buNone/>
              </a:pPr>
              <a:r>
                <a:rPr lang="en-US" sz="2800" b="1" i="0" u="none" strike="noStrike" cap="none">
                  <a:solidFill>
                    <a:srgbClr val="50A7F9"/>
                  </a:solidFill>
                  <a:latin typeface="Arial"/>
                  <a:ea typeface="Arial"/>
                  <a:cs typeface="Arial"/>
                  <a:sym typeface="Arial"/>
                </a:rPr>
                <a:t>20 yrs</a:t>
              </a:r>
            </a:p>
          </p:txBody>
        </p:sp>
        <p:sp>
          <p:nvSpPr>
            <p:cNvPr id="558" name="Shape 558"/>
            <p:cNvSpPr/>
            <p:nvPr/>
          </p:nvSpPr>
          <p:spPr>
            <a:xfrm>
              <a:off x="8114896" y="893205"/>
              <a:ext cx="1307711" cy="496367"/>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50A7F9"/>
                </a:buClr>
                <a:buSzPct val="25000"/>
                <a:buFont typeface="Arial"/>
                <a:buNone/>
              </a:pPr>
              <a:r>
                <a:rPr lang="en-US" sz="2800" b="1" i="0" u="none" strike="noStrike" cap="none">
                  <a:solidFill>
                    <a:srgbClr val="50A7F9"/>
                  </a:solidFill>
                  <a:latin typeface="Arial"/>
                  <a:ea typeface="Arial"/>
                  <a:cs typeface="Arial"/>
                  <a:sym typeface="Arial"/>
                </a:rPr>
                <a:t>20 yrs</a:t>
              </a:r>
            </a:p>
          </p:txBody>
        </p:sp>
      </p:grpSp>
      <p:grpSp>
        <p:nvGrpSpPr>
          <p:cNvPr id="559" name="Shape 559"/>
          <p:cNvGrpSpPr/>
          <p:nvPr/>
        </p:nvGrpSpPr>
        <p:grpSpPr>
          <a:xfrm>
            <a:off x="3620549" y="6383467"/>
            <a:ext cx="1603218" cy="685463"/>
            <a:chOff x="0" y="0"/>
            <a:chExt cx="1603216" cy="685461"/>
          </a:xfrm>
        </p:grpSpPr>
        <p:cxnSp>
          <p:nvCxnSpPr>
            <p:cNvPr id="560" name="Shape 560"/>
            <p:cNvCxnSpPr/>
            <p:nvPr/>
          </p:nvCxnSpPr>
          <p:spPr>
            <a:xfrm flipH="1">
              <a:off x="0" y="0"/>
              <a:ext cx="1603216" cy="595831"/>
            </a:xfrm>
            <a:prstGeom prst="straightConnector1">
              <a:avLst/>
            </a:prstGeom>
            <a:noFill/>
            <a:ln w="25400" cap="flat" cmpd="sng">
              <a:solidFill>
                <a:srgbClr val="000000"/>
              </a:solidFill>
              <a:prstDash val="solid"/>
              <a:miter/>
              <a:headEnd type="none" w="med" len="med"/>
              <a:tailEnd type="triangle" w="lg" len="lg"/>
            </a:ln>
          </p:spPr>
        </p:cxnSp>
        <p:sp>
          <p:nvSpPr>
            <p:cNvPr id="561" name="Shape 561"/>
            <p:cNvSpPr/>
            <p:nvPr/>
          </p:nvSpPr>
          <p:spPr>
            <a:xfrm>
              <a:off x="712425" y="239168"/>
              <a:ext cx="883197" cy="44629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000" b="0" i="1" u="none" strike="noStrike" cap="none">
                  <a:solidFill>
                    <a:srgbClr val="000000"/>
                  </a:solidFill>
                  <a:latin typeface="Arial"/>
                  <a:ea typeface="Arial"/>
                  <a:cs typeface="Arial"/>
                  <a:sym typeface="Arial"/>
                </a:rPr>
                <a:t>This</a:t>
              </a:r>
            </a:p>
          </p:txBody>
        </p:sp>
      </p:grpSp>
      <p:grpSp>
        <p:nvGrpSpPr>
          <p:cNvPr id="562" name="Shape 562"/>
          <p:cNvGrpSpPr/>
          <p:nvPr/>
        </p:nvGrpSpPr>
        <p:grpSpPr>
          <a:xfrm>
            <a:off x="7757854" y="6383467"/>
            <a:ext cx="1622427" cy="685463"/>
            <a:chOff x="0" y="0"/>
            <a:chExt cx="1622426" cy="685461"/>
          </a:xfrm>
        </p:grpSpPr>
        <p:cxnSp>
          <p:nvCxnSpPr>
            <p:cNvPr id="563" name="Shape 563"/>
            <p:cNvCxnSpPr/>
            <p:nvPr/>
          </p:nvCxnSpPr>
          <p:spPr>
            <a:xfrm>
              <a:off x="19210" y="0"/>
              <a:ext cx="1603216" cy="595831"/>
            </a:xfrm>
            <a:prstGeom prst="straightConnector1">
              <a:avLst/>
            </a:prstGeom>
            <a:noFill/>
            <a:ln w="25400" cap="flat" cmpd="sng">
              <a:solidFill>
                <a:srgbClr val="000000"/>
              </a:solidFill>
              <a:prstDash val="solid"/>
              <a:miter/>
              <a:headEnd type="none" w="med" len="med"/>
              <a:tailEnd type="triangle" w="lg" len="lg"/>
            </a:ln>
          </p:spPr>
        </p:cxnSp>
        <p:sp>
          <p:nvSpPr>
            <p:cNvPr id="564" name="Shape 564"/>
            <p:cNvSpPr/>
            <p:nvPr/>
          </p:nvSpPr>
          <p:spPr>
            <a:xfrm>
              <a:off x="0" y="239168"/>
              <a:ext cx="888485" cy="44629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000" b="0" i="1" u="none" strike="noStrike" cap="none">
                  <a:solidFill>
                    <a:srgbClr val="000000"/>
                  </a:solidFill>
                  <a:latin typeface="Arial"/>
                  <a:ea typeface="Arial"/>
                  <a:cs typeface="Arial"/>
                  <a:sym typeface="Arial"/>
                </a:rPr>
                <a:t>or This</a:t>
              </a:r>
            </a:p>
          </p:txBody>
        </p:sp>
      </p:grpSp>
      <p:sp>
        <p:nvSpPr>
          <p:cNvPr id="565" name="Shape 565"/>
          <p:cNvSpPr/>
          <p:nvPr/>
        </p:nvSpPr>
        <p:spPr>
          <a:xfrm rot="-1080000">
            <a:off x="4338441" y="2274693"/>
            <a:ext cx="3388118" cy="119611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chemeClr val="accent5"/>
              </a:buClr>
              <a:buSzPct val="25000"/>
              <a:buFont typeface="Arial"/>
              <a:buNone/>
            </a:pPr>
            <a:r>
              <a:rPr lang="en-US" sz="2500" b="1" i="0" u="none" strike="noStrike" cap="none">
                <a:solidFill>
                  <a:schemeClr val="accent5"/>
                </a:solidFill>
                <a:latin typeface="Arial"/>
                <a:ea typeface="Arial"/>
                <a:cs typeface="Arial"/>
                <a:sym typeface="Arial"/>
              </a:rPr>
              <a:t>How do you know what things to take from the blue zones?</a:t>
            </a:r>
          </a:p>
        </p:txBody>
      </p:sp>
      <p:sp>
        <p:nvSpPr>
          <p:cNvPr id="566" name="Shape 566"/>
          <p:cNvSpPr/>
          <p:nvPr/>
        </p:nvSpPr>
        <p:spPr>
          <a:xfrm>
            <a:off x="1365145" y="8852368"/>
            <a:ext cx="10274509" cy="595059"/>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3500" b="1" i="0" u="none" strike="noStrike" cap="none">
                <a:solidFill>
                  <a:schemeClr val="accent5"/>
                </a:solidFill>
                <a:latin typeface="Arial"/>
                <a:ea typeface="Arial"/>
                <a:cs typeface="Arial"/>
                <a:sym typeface="Arial"/>
              </a:rPr>
              <a:t>You’ve got to read the textbook and take notes!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
                                        </p:tgtEl>
                                        <p:attrNameLst>
                                          <p:attrName>style.visibility</p:attrName>
                                        </p:attrNameLst>
                                      </p:cBhvr>
                                      <p:to>
                                        <p:strVal val="visible"/>
                                      </p:to>
                                    </p:set>
                                    <p:anim calcmode="lin" valueType="num">
                                      <p:cBhvr additive="base">
                                        <p:cTn id="7" dur="1000"/>
                                        <p:tgtEl>
                                          <p:spTgt spid="547"/>
                                        </p:tgtEl>
                                        <p:attrNameLst>
                                          <p:attrName>ppt_y</p:attrName>
                                        </p:attrNameLst>
                                      </p:cBhvr>
                                      <p:tavLst>
                                        <p:tav tm="0">
                                          <p:val>
                                            <p:strVal val="#ppt_y+1"/>
                                          </p:val>
                                        </p:tav>
                                        <p:tav tm="100000">
                                          <p:val>
                                            <p:strVal val="#ppt_y"/>
                                          </p:val>
                                        </p:tav>
                                      </p:tavLst>
                                    </p:anim>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559"/>
                                        </p:tgtEl>
                                        <p:attrNameLst>
                                          <p:attrName>style.visibility</p:attrName>
                                        </p:attrNameLst>
                                      </p:cBhvr>
                                      <p:to>
                                        <p:strVal val="visible"/>
                                      </p:to>
                                    </p:set>
                                    <p:anim calcmode="lin" valueType="num">
                                      <p:cBhvr additive="base">
                                        <p:cTn id="11" dur="1000"/>
                                        <p:tgtEl>
                                          <p:spTgt spid="559"/>
                                        </p:tgtEl>
                                        <p:attrNameLst>
                                          <p:attrName>ppt_x</p:attrName>
                                        </p:attrNameLst>
                                      </p:cBhvr>
                                      <p:tavLst>
                                        <p:tav tm="0">
                                          <p:val>
                                            <p:strVal val="#ppt_x-1"/>
                                          </p:val>
                                        </p:tav>
                                        <p:tav tm="100000">
                                          <p:val>
                                            <p:strVal val="#ppt_x"/>
                                          </p:val>
                                        </p:tav>
                                      </p:tavLst>
                                    </p:anim>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562"/>
                                        </p:tgtEl>
                                        <p:attrNameLst>
                                          <p:attrName>style.visibility</p:attrName>
                                        </p:attrNameLst>
                                      </p:cBhvr>
                                      <p:to>
                                        <p:strVal val="visible"/>
                                      </p:to>
                                    </p:set>
                                    <p:anim calcmode="lin" valueType="num">
                                      <p:cBhvr additive="base">
                                        <p:cTn id="15" dur="1000"/>
                                        <p:tgtEl>
                                          <p:spTgt spid="562"/>
                                        </p:tgtEl>
                                        <p:attrNameLst>
                                          <p:attrName>ppt_x</p:attrName>
                                        </p:attrNameLst>
                                      </p:cBhvr>
                                      <p:tavLst>
                                        <p:tav tm="0">
                                          <p:val>
                                            <p:strVal val="#ppt_x-1"/>
                                          </p:val>
                                        </p:tav>
                                        <p:tav tm="100000">
                                          <p:val>
                                            <p:strVal val="#ppt_x"/>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nodeType="clickEffect">
                                  <p:stCondLst>
                                    <p:cond delay="0"/>
                                  </p:stCondLst>
                                  <p:childTnLst>
                                    <p:set>
                                      <p:cBhvr>
                                        <p:cTn id="19" dur="1" fill="hold">
                                          <p:stCondLst>
                                            <p:cond delay="0"/>
                                          </p:stCondLst>
                                        </p:cTn>
                                        <p:tgtEl>
                                          <p:spTgt spid="565"/>
                                        </p:tgtEl>
                                        <p:attrNameLst>
                                          <p:attrName>style.visibility</p:attrName>
                                        </p:attrNameLst>
                                      </p:cBhvr>
                                      <p:to>
                                        <p:strVal val="visible"/>
                                      </p:to>
                                    </p:set>
                                    <p:anim calcmode="lin" valueType="num">
                                      <p:cBhvr additive="base">
                                        <p:cTn id="20" dur="1000"/>
                                        <p:tgtEl>
                                          <p:spTgt spid="56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66"/>
                                        </p:tgtEl>
                                        <p:attrNameLst>
                                          <p:attrName>style.visibility</p:attrName>
                                        </p:attrNameLst>
                                      </p:cBhvr>
                                      <p:to>
                                        <p:strVal val="visible"/>
                                      </p:to>
                                    </p:set>
                                    <p:anim calcmode="lin" valueType="num">
                                      <p:cBhvr additive="base">
                                        <p:cTn id="25" dur="1000"/>
                                        <p:tgtEl>
                                          <p:spTgt spid="56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Shape 571"/>
          <p:cNvSpPr/>
          <p:nvPr/>
        </p:nvSpPr>
        <p:spPr>
          <a:xfrm>
            <a:off x="634025" y="2235200"/>
            <a:ext cx="11749500" cy="6411000"/>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Introduction</a:t>
            </a:r>
          </a:p>
          <a:p>
            <a:pPr marL="839610" marR="0" lvl="1" indent="-395110"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Main points</a:t>
            </a:r>
          </a:p>
          <a:p>
            <a:pPr marL="839610" marR="0" lvl="1" indent="-395110"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Thesis (based on the appropriate Big Four formula)</a:t>
            </a:r>
          </a:p>
          <a:p>
            <a:pPr marL="395111" marR="0" lvl="1" indent="-395111"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Body</a:t>
            </a:r>
          </a:p>
          <a:p>
            <a:pPr marL="839610" marR="0" lvl="1" indent="-395110"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Paragraph for each main point</a:t>
            </a:r>
          </a:p>
          <a:p>
            <a:pPr marL="839610" marR="0" lvl="1" indent="-395110"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Topic sentence to start each paragraph</a:t>
            </a:r>
          </a:p>
          <a:p>
            <a:pPr marL="839610" marR="0" lvl="1" indent="-395110"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3-4 supporting details that are cited and explained</a:t>
            </a:r>
          </a:p>
          <a:p>
            <a:pPr marL="839610" marR="0" lvl="1" indent="-395110"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Sub-conclusion</a:t>
            </a:r>
          </a:p>
          <a:p>
            <a:pPr marL="395111" marR="0" lvl="1" indent="-395111"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Conclusion</a:t>
            </a:r>
          </a:p>
          <a:p>
            <a:pPr marL="839610" marR="0" lvl="1" indent="-395110"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Summary of sub-conclusions</a:t>
            </a:r>
          </a:p>
          <a:p>
            <a:pPr marL="839610" marR="0" lvl="1" indent="-395110"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Overall conclusion</a:t>
            </a:r>
          </a:p>
          <a:p>
            <a:pPr marL="839610" marR="0" lvl="1" indent="-395110" algn="l" rtl="0">
              <a:lnSpc>
                <a:spcPct val="100000"/>
              </a:lnSpc>
              <a:spcBef>
                <a:spcPts val="50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Synthesis (SKDT)</a:t>
            </a:r>
          </a:p>
        </p:txBody>
      </p:sp>
      <p:sp>
        <p:nvSpPr>
          <p:cNvPr id="572" name="Shape 572"/>
          <p:cNvSpPr/>
          <p:nvPr/>
        </p:nvSpPr>
        <p:spPr>
          <a:xfrm>
            <a:off x="635000" y="964211"/>
            <a:ext cx="2198100" cy="6201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Summary</a:t>
            </a:r>
          </a:p>
        </p:txBody>
      </p:sp>
      <p:sp>
        <p:nvSpPr>
          <p:cNvPr id="573" name="Shape 573"/>
          <p:cNvSpPr/>
          <p:nvPr/>
        </p:nvSpPr>
        <p:spPr>
          <a:xfrm>
            <a:off x="635000" y="1663700"/>
            <a:ext cx="4878900" cy="5583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The outline of the essay: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73"/>
                                        </p:tgtEl>
                                        <p:attrNameLst>
                                          <p:attrName>style.visibility</p:attrName>
                                        </p:attrNameLst>
                                      </p:cBhvr>
                                      <p:to>
                                        <p:strVal val="visible"/>
                                      </p:to>
                                    </p:set>
                                    <p:anim calcmode="lin" valueType="num">
                                      <p:cBhvr additive="base">
                                        <p:cTn id="7" dur="1000"/>
                                        <p:tgtEl>
                                          <p:spTgt spid="573"/>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571">
                                            <p:txEl>
                                              <p:pRg st="0" end="0"/>
                                            </p:txEl>
                                          </p:spTgt>
                                        </p:tgtEl>
                                        <p:attrNameLst>
                                          <p:attrName>style.visibility</p:attrName>
                                        </p:attrNameLst>
                                      </p:cBhvr>
                                      <p:to>
                                        <p:strVal val="visible"/>
                                      </p:to>
                                    </p:set>
                                    <p:anim calcmode="lin" valueType="num">
                                      <p:cBhvr additive="base">
                                        <p:cTn id="12" dur="1000"/>
                                        <p:tgtEl>
                                          <p:spTgt spid="57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71">
                                            <p:txEl>
                                              <p:pRg st="1" end="1"/>
                                            </p:txEl>
                                          </p:spTgt>
                                        </p:tgtEl>
                                        <p:attrNameLst>
                                          <p:attrName>style.visibility</p:attrName>
                                        </p:attrNameLst>
                                      </p:cBhvr>
                                      <p:to>
                                        <p:strVal val="visible"/>
                                      </p:to>
                                    </p:set>
                                    <p:anim calcmode="lin" valueType="num">
                                      <p:cBhvr additive="base">
                                        <p:cTn id="17" dur="1000"/>
                                        <p:tgtEl>
                                          <p:spTgt spid="57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571">
                                            <p:txEl>
                                              <p:pRg st="2" end="2"/>
                                            </p:txEl>
                                          </p:spTgt>
                                        </p:tgtEl>
                                        <p:attrNameLst>
                                          <p:attrName>style.visibility</p:attrName>
                                        </p:attrNameLst>
                                      </p:cBhvr>
                                      <p:to>
                                        <p:strVal val="visible"/>
                                      </p:to>
                                    </p:set>
                                    <p:anim calcmode="lin" valueType="num">
                                      <p:cBhvr additive="base">
                                        <p:cTn id="22" dur="1000"/>
                                        <p:tgtEl>
                                          <p:spTgt spid="571">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571">
                                            <p:txEl>
                                              <p:pRg st="3" end="3"/>
                                            </p:txEl>
                                          </p:spTgt>
                                        </p:tgtEl>
                                        <p:attrNameLst>
                                          <p:attrName>style.visibility</p:attrName>
                                        </p:attrNameLst>
                                      </p:cBhvr>
                                      <p:to>
                                        <p:strVal val="visible"/>
                                      </p:to>
                                    </p:set>
                                    <p:anim calcmode="lin" valueType="num">
                                      <p:cBhvr additive="base">
                                        <p:cTn id="27" dur="1000"/>
                                        <p:tgtEl>
                                          <p:spTgt spid="571">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571">
                                            <p:txEl>
                                              <p:pRg st="4" end="4"/>
                                            </p:txEl>
                                          </p:spTgt>
                                        </p:tgtEl>
                                        <p:attrNameLst>
                                          <p:attrName>style.visibility</p:attrName>
                                        </p:attrNameLst>
                                      </p:cBhvr>
                                      <p:to>
                                        <p:strVal val="visible"/>
                                      </p:to>
                                    </p:set>
                                    <p:anim calcmode="lin" valueType="num">
                                      <p:cBhvr additive="base">
                                        <p:cTn id="32" dur="1000"/>
                                        <p:tgtEl>
                                          <p:spTgt spid="571">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71">
                                            <p:txEl>
                                              <p:pRg st="5" end="5"/>
                                            </p:txEl>
                                          </p:spTgt>
                                        </p:tgtEl>
                                        <p:attrNameLst>
                                          <p:attrName>style.visibility</p:attrName>
                                        </p:attrNameLst>
                                      </p:cBhvr>
                                      <p:to>
                                        <p:strVal val="visible"/>
                                      </p:to>
                                    </p:set>
                                    <p:anim calcmode="lin" valueType="num">
                                      <p:cBhvr additive="base">
                                        <p:cTn id="37" dur="1000"/>
                                        <p:tgtEl>
                                          <p:spTgt spid="571">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571">
                                            <p:txEl>
                                              <p:pRg st="6" end="6"/>
                                            </p:txEl>
                                          </p:spTgt>
                                        </p:tgtEl>
                                        <p:attrNameLst>
                                          <p:attrName>style.visibility</p:attrName>
                                        </p:attrNameLst>
                                      </p:cBhvr>
                                      <p:to>
                                        <p:strVal val="visible"/>
                                      </p:to>
                                    </p:set>
                                    <p:anim calcmode="lin" valueType="num">
                                      <p:cBhvr additive="base">
                                        <p:cTn id="42" dur="1000"/>
                                        <p:tgtEl>
                                          <p:spTgt spid="571">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571">
                                            <p:txEl>
                                              <p:pRg st="7" end="7"/>
                                            </p:txEl>
                                          </p:spTgt>
                                        </p:tgtEl>
                                        <p:attrNameLst>
                                          <p:attrName>style.visibility</p:attrName>
                                        </p:attrNameLst>
                                      </p:cBhvr>
                                      <p:to>
                                        <p:strVal val="visible"/>
                                      </p:to>
                                    </p:set>
                                    <p:anim calcmode="lin" valueType="num">
                                      <p:cBhvr additive="base">
                                        <p:cTn id="47" dur="1000"/>
                                        <p:tgtEl>
                                          <p:spTgt spid="571">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571">
                                            <p:txEl>
                                              <p:pRg st="8" end="8"/>
                                            </p:txEl>
                                          </p:spTgt>
                                        </p:tgtEl>
                                        <p:attrNameLst>
                                          <p:attrName>style.visibility</p:attrName>
                                        </p:attrNameLst>
                                      </p:cBhvr>
                                      <p:to>
                                        <p:strVal val="visible"/>
                                      </p:to>
                                    </p:set>
                                    <p:anim calcmode="lin" valueType="num">
                                      <p:cBhvr additive="base">
                                        <p:cTn id="52" dur="1000"/>
                                        <p:tgtEl>
                                          <p:spTgt spid="571">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571">
                                            <p:txEl>
                                              <p:pRg st="9" end="9"/>
                                            </p:txEl>
                                          </p:spTgt>
                                        </p:tgtEl>
                                        <p:attrNameLst>
                                          <p:attrName>style.visibility</p:attrName>
                                        </p:attrNameLst>
                                      </p:cBhvr>
                                      <p:to>
                                        <p:strVal val="visible"/>
                                      </p:to>
                                    </p:set>
                                    <p:anim calcmode="lin" valueType="num">
                                      <p:cBhvr additive="base">
                                        <p:cTn id="57" dur="1000"/>
                                        <p:tgtEl>
                                          <p:spTgt spid="571">
                                            <p:txEl>
                                              <p:pRg st="9" end="9"/>
                                            </p:txEl>
                                          </p:spTgt>
                                        </p:tgtEl>
                                        <p:attrNameLst>
                                          <p:attrName>ppt_x</p:attrName>
                                        </p:attrNameLst>
                                      </p:cBhvr>
                                      <p:tavLst>
                                        <p:tav tm="0">
                                          <p:val>
                                            <p:strVal val="#ppt_x-1"/>
                                          </p:val>
                                        </p:tav>
                                        <p:tav tm="100000">
                                          <p:val>
                                            <p:strVal val="#ppt_x"/>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nodeType="clickEffect">
                                  <p:stCondLst>
                                    <p:cond delay="0"/>
                                  </p:stCondLst>
                                  <p:childTnLst>
                                    <p:set>
                                      <p:cBhvr>
                                        <p:cTn id="61" dur="1" fill="hold">
                                          <p:stCondLst>
                                            <p:cond delay="0"/>
                                          </p:stCondLst>
                                        </p:cTn>
                                        <p:tgtEl>
                                          <p:spTgt spid="571">
                                            <p:txEl>
                                              <p:pRg st="10" end="10"/>
                                            </p:txEl>
                                          </p:spTgt>
                                        </p:tgtEl>
                                        <p:attrNameLst>
                                          <p:attrName>style.visibility</p:attrName>
                                        </p:attrNameLst>
                                      </p:cBhvr>
                                      <p:to>
                                        <p:strVal val="visible"/>
                                      </p:to>
                                    </p:set>
                                    <p:anim calcmode="lin" valueType="num">
                                      <p:cBhvr additive="base">
                                        <p:cTn id="62" dur="1000"/>
                                        <p:tgtEl>
                                          <p:spTgt spid="571">
                                            <p:txEl>
                                              <p:pRg st="10" end="10"/>
                                            </p:txEl>
                                          </p:spTgt>
                                        </p:tgtEl>
                                        <p:attrNameLst>
                                          <p:attrName>ppt_x</p:attrName>
                                        </p:attrNameLst>
                                      </p:cBhvr>
                                      <p:tavLst>
                                        <p:tav tm="0">
                                          <p:val>
                                            <p:strVal val="#ppt_x-1"/>
                                          </p:val>
                                        </p:tav>
                                        <p:tav tm="100000">
                                          <p:val>
                                            <p:strVal val="#ppt_x"/>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571">
                                            <p:txEl>
                                              <p:pRg st="11" end="11"/>
                                            </p:txEl>
                                          </p:spTgt>
                                        </p:tgtEl>
                                        <p:attrNameLst>
                                          <p:attrName>style.visibility</p:attrName>
                                        </p:attrNameLst>
                                      </p:cBhvr>
                                      <p:to>
                                        <p:strVal val="visible"/>
                                      </p:to>
                                    </p:set>
                                    <p:anim calcmode="lin" valueType="num">
                                      <p:cBhvr additive="base">
                                        <p:cTn id="67" dur="1000"/>
                                        <p:tgtEl>
                                          <p:spTgt spid="571">
                                            <p:txEl>
                                              <p:pRg st="11" end="11"/>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Shape 578"/>
          <p:cNvSpPr/>
          <p:nvPr/>
        </p:nvSpPr>
        <p:spPr>
          <a:xfrm>
            <a:off x="635000" y="1269011"/>
            <a:ext cx="1893541"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Practice</a:t>
            </a:r>
          </a:p>
        </p:txBody>
      </p:sp>
      <p:sp>
        <p:nvSpPr>
          <p:cNvPr id="579" name="Shape 579"/>
          <p:cNvSpPr/>
          <p:nvPr/>
        </p:nvSpPr>
        <p:spPr>
          <a:xfrm>
            <a:off x="640377" y="2603500"/>
            <a:ext cx="11749443" cy="19679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Economic, geographic and social factors encouraged the growth of slavery as an important part of the economy of the southern colonies in the colonial period. Support, modify or refute this interpretation providing specific evidence to justify your answer.</a:t>
            </a:r>
          </a:p>
        </p:txBody>
      </p:sp>
      <p:sp>
        <p:nvSpPr>
          <p:cNvPr id="580" name="Shape 580"/>
          <p:cNvSpPr/>
          <p:nvPr/>
        </p:nvSpPr>
        <p:spPr>
          <a:xfrm>
            <a:off x="634999" y="1962150"/>
            <a:ext cx="11751470"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Prompt:</a:t>
            </a:r>
          </a:p>
        </p:txBody>
      </p:sp>
      <p:sp>
        <p:nvSpPr>
          <p:cNvPr id="581" name="Shape 581"/>
          <p:cNvSpPr/>
          <p:nvPr/>
        </p:nvSpPr>
        <p:spPr>
          <a:xfrm>
            <a:off x="640377" y="4637833"/>
            <a:ext cx="11749443" cy="3822106"/>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Determine the correct HTS and diagram a response.</a:t>
            </a:r>
          </a:p>
          <a:p>
            <a:pPr marL="395111" marR="0" lvl="0" indent="-395111" algn="l" rtl="0">
              <a:lnSpc>
                <a:spcPct val="100000"/>
              </a:lnSpc>
              <a:spcBef>
                <a:spcPts val="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Outline all parts of this question:</a:t>
            </a:r>
          </a:p>
          <a:p>
            <a:pPr marL="839610" marR="0" lvl="1" indent="-395110" algn="l" rtl="0">
              <a:lnSpc>
                <a:spcPct val="100000"/>
              </a:lnSpc>
              <a:spcBef>
                <a:spcPts val="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A full the thesis statement</a:t>
            </a:r>
          </a:p>
          <a:p>
            <a:pPr marL="839610" marR="0" lvl="1" indent="-395110" algn="l" rtl="0">
              <a:lnSpc>
                <a:spcPct val="100000"/>
              </a:lnSpc>
              <a:spcBef>
                <a:spcPts val="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Body paragraphs in bullet form</a:t>
            </a:r>
          </a:p>
          <a:p>
            <a:pPr marL="839610" marR="0" lvl="1" indent="-395110" algn="l" rtl="0">
              <a:lnSpc>
                <a:spcPct val="100000"/>
              </a:lnSpc>
              <a:spcBef>
                <a:spcPts val="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A summary of sub-conclusions and an overall conclusion in full sentences</a:t>
            </a:r>
          </a:p>
          <a:p>
            <a:pPr marL="839610" marR="0" lvl="1" indent="-395110" algn="l" rtl="0">
              <a:lnSpc>
                <a:spcPct val="100000"/>
              </a:lnSpc>
              <a:spcBef>
                <a:spcPts val="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Synthesis in bullet form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640377" y="2734733"/>
            <a:ext cx="11749443" cy="5142905"/>
          </a:xfrm>
          <a:prstGeom prst="rect">
            <a:avLst/>
          </a:prstGeom>
          <a:noFill/>
          <a:ln>
            <a:noFill/>
          </a:ln>
        </p:spPr>
        <p:txBody>
          <a:bodyPr lIns="50800" tIns="50800" rIns="50800" bIns="50800" anchor="t" anchorCtr="0">
            <a:noAutofit/>
          </a:bodyPr>
          <a:lstStyle/>
          <a:p>
            <a:pPr marL="395097" marR="0" lvl="0" indent="-395097" algn="l" rtl="0">
              <a:lnSpc>
                <a:spcPct val="100000"/>
              </a:lnSpc>
              <a:spcBef>
                <a:spcPts val="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Identify the topic (what the question is really about).</a:t>
            </a:r>
          </a:p>
          <a:p>
            <a:pPr marL="839597" marR="0" lvl="1" indent="-395097"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Is it about the political or social causes of the Civil War?</a:t>
            </a:r>
          </a:p>
          <a:p>
            <a:pPr marL="395097" marR="0" lvl="0" indent="-395097" algn="l" rtl="0">
              <a:lnSpc>
                <a:spcPct val="100000"/>
              </a:lnSpc>
              <a:spcBef>
                <a:spcPts val="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Determine the time frame.</a:t>
            </a:r>
          </a:p>
          <a:p>
            <a:pPr marL="839597" marR="0" lvl="0" indent="-395097"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Is it about the events leading up to the Civil War, the war itself, or the results of the war?</a:t>
            </a:r>
          </a:p>
          <a:p>
            <a:pPr marL="395097" marR="0" lvl="0" indent="-395097" algn="l" rtl="0">
              <a:lnSpc>
                <a:spcPct val="100000"/>
              </a:lnSpc>
              <a:spcBef>
                <a:spcPts val="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Underline all things the question is asking.</a:t>
            </a:r>
          </a:p>
          <a:p>
            <a:pPr marL="839597" marR="0" lvl="1" indent="-395097"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Is it asking about the political </a:t>
            </a:r>
            <a:r>
              <a:rPr lang="en-US" sz="3200" b="0" i="1" u="none" strike="noStrike" cap="none">
                <a:solidFill>
                  <a:srgbClr val="000000"/>
                </a:solidFill>
                <a:latin typeface="Arial"/>
                <a:ea typeface="Arial"/>
                <a:cs typeface="Arial"/>
                <a:sym typeface="Arial"/>
              </a:rPr>
              <a:t>and</a:t>
            </a:r>
            <a:r>
              <a:rPr lang="en-US" sz="3200" b="0" i="0" u="none" strike="noStrike" cap="none">
                <a:solidFill>
                  <a:srgbClr val="000000"/>
                </a:solidFill>
                <a:latin typeface="Arial"/>
                <a:ea typeface="Arial"/>
                <a:cs typeface="Arial"/>
                <a:sym typeface="Arial"/>
              </a:rPr>
              <a:t> social causes of the war?</a:t>
            </a:r>
          </a:p>
          <a:p>
            <a:pPr marL="395097" marR="0" lvl="0" indent="-395097" algn="l" rtl="0">
              <a:lnSpc>
                <a:spcPct val="100000"/>
              </a:lnSpc>
              <a:spcBef>
                <a:spcPts val="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Identify the correct historical thinking skill (HTS).</a:t>
            </a:r>
          </a:p>
          <a:p>
            <a:pPr marL="839597" marR="0" lvl="1" indent="-395097" algn="l" rtl="0">
              <a:lnSpc>
                <a:spcPct val="100000"/>
              </a:lnSpc>
              <a:spcBef>
                <a:spcPts val="1500"/>
              </a:spcBef>
              <a:spcAft>
                <a:spcPts val="0"/>
              </a:spcAft>
              <a:buClr>
                <a:srgbClr val="000000"/>
              </a:buClr>
              <a:buSzPct val="75000"/>
              <a:buFont typeface="Arial"/>
              <a:buChar char="-"/>
            </a:pPr>
            <a:r>
              <a:rPr lang="en-US" sz="3200" b="0" i="0" u="none" strike="noStrike" cap="none">
                <a:solidFill>
                  <a:srgbClr val="000000"/>
                </a:solidFill>
                <a:latin typeface="Arial"/>
                <a:ea typeface="Arial"/>
                <a:cs typeface="Arial"/>
                <a:sym typeface="Arial"/>
              </a:rPr>
              <a:t>More on this in the next few slides…</a:t>
            </a:r>
          </a:p>
        </p:txBody>
      </p:sp>
      <p:sp>
        <p:nvSpPr>
          <p:cNvPr id="85" name="Shape 85"/>
          <p:cNvSpPr/>
          <p:nvPr/>
        </p:nvSpPr>
        <p:spPr>
          <a:xfrm>
            <a:off x="635000" y="1269011"/>
            <a:ext cx="4305449"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Study the Question</a:t>
            </a:r>
          </a:p>
        </p:txBody>
      </p:sp>
      <p:sp>
        <p:nvSpPr>
          <p:cNvPr id="86" name="Shape 86"/>
          <p:cNvSpPr/>
          <p:nvPr/>
        </p:nvSpPr>
        <p:spPr>
          <a:xfrm>
            <a:off x="635000" y="1968500"/>
            <a:ext cx="7542808"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What is the question asking me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1000"/>
                                        <p:tgtEl>
                                          <p:spTgt spid="86"/>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84">
                                            <p:txEl>
                                              <p:pRg st="0" end="0"/>
                                            </p:txEl>
                                          </p:spTgt>
                                        </p:tgtEl>
                                        <p:attrNameLst>
                                          <p:attrName>style.visibility</p:attrName>
                                        </p:attrNameLst>
                                      </p:cBhvr>
                                      <p:to>
                                        <p:strVal val="visible"/>
                                      </p:to>
                                    </p:set>
                                    <p:anim calcmode="lin" valueType="num">
                                      <p:cBhvr additive="base">
                                        <p:cTn id="12" dur="1000"/>
                                        <p:tgtEl>
                                          <p:spTgt spid="84">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84">
                                            <p:txEl>
                                              <p:pRg st="1" end="1"/>
                                            </p:txEl>
                                          </p:spTgt>
                                        </p:tgtEl>
                                        <p:attrNameLst>
                                          <p:attrName>style.visibility</p:attrName>
                                        </p:attrNameLst>
                                      </p:cBhvr>
                                      <p:to>
                                        <p:strVal val="visible"/>
                                      </p:to>
                                    </p:set>
                                    <p:anim calcmode="lin" valueType="num">
                                      <p:cBhvr additive="base">
                                        <p:cTn id="17" dur="1000"/>
                                        <p:tgtEl>
                                          <p:spTgt spid="84">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84">
                                            <p:txEl>
                                              <p:pRg st="2" end="2"/>
                                            </p:txEl>
                                          </p:spTgt>
                                        </p:tgtEl>
                                        <p:attrNameLst>
                                          <p:attrName>style.visibility</p:attrName>
                                        </p:attrNameLst>
                                      </p:cBhvr>
                                      <p:to>
                                        <p:strVal val="visible"/>
                                      </p:to>
                                    </p:set>
                                    <p:anim calcmode="lin" valueType="num">
                                      <p:cBhvr additive="base">
                                        <p:cTn id="22" dur="1000"/>
                                        <p:tgtEl>
                                          <p:spTgt spid="84">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84">
                                            <p:txEl>
                                              <p:pRg st="3" end="3"/>
                                            </p:txEl>
                                          </p:spTgt>
                                        </p:tgtEl>
                                        <p:attrNameLst>
                                          <p:attrName>style.visibility</p:attrName>
                                        </p:attrNameLst>
                                      </p:cBhvr>
                                      <p:to>
                                        <p:strVal val="visible"/>
                                      </p:to>
                                    </p:set>
                                    <p:anim calcmode="lin" valueType="num">
                                      <p:cBhvr additive="base">
                                        <p:cTn id="27" dur="1000"/>
                                        <p:tgtEl>
                                          <p:spTgt spid="84">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84">
                                            <p:txEl>
                                              <p:pRg st="4" end="4"/>
                                            </p:txEl>
                                          </p:spTgt>
                                        </p:tgtEl>
                                        <p:attrNameLst>
                                          <p:attrName>style.visibility</p:attrName>
                                        </p:attrNameLst>
                                      </p:cBhvr>
                                      <p:to>
                                        <p:strVal val="visible"/>
                                      </p:to>
                                    </p:set>
                                    <p:anim calcmode="lin" valueType="num">
                                      <p:cBhvr additive="base">
                                        <p:cTn id="32" dur="1000"/>
                                        <p:tgtEl>
                                          <p:spTgt spid="84">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4">
                                            <p:txEl>
                                              <p:pRg st="5" end="5"/>
                                            </p:txEl>
                                          </p:spTgt>
                                        </p:tgtEl>
                                        <p:attrNameLst>
                                          <p:attrName>style.visibility</p:attrName>
                                        </p:attrNameLst>
                                      </p:cBhvr>
                                      <p:to>
                                        <p:strVal val="visible"/>
                                      </p:to>
                                    </p:set>
                                    <p:anim calcmode="lin" valueType="num">
                                      <p:cBhvr additive="base">
                                        <p:cTn id="37" dur="1000"/>
                                        <p:tgtEl>
                                          <p:spTgt spid="84">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84">
                                            <p:txEl>
                                              <p:pRg st="6" end="6"/>
                                            </p:txEl>
                                          </p:spTgt>
                                        </p:tgtEl>
                                        <p:attrNameLst>
                                          <p:attrName>style.visibility</p:attrName>
                                        </p:attrNameLst>
                                      </p:cBhvr>
                                      <p:to>
                                        <p:strVal val="visible"/>
                                      </p:to>
                                    </p:set>
                                    <p:anim calcmode="lin" valueType="num">
                                      <p:cBhvr additive="base">
                                        <p:cTn id="42" dur="1000"/>
                                        <p:tgtEl>
                                          <p:spTgt spid="84">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84">
                                            <p:txEl>
                                              <p:pRg st="7" end="7"/>
                                            </p:txEl>
                                          </p:spTgt>
                                        </p:tgtEl>
                                        <p:attrNameLst>
                                          <p:attrName>style.visibility</p:attrName>
                                        </p:attrNameLst>
                                      </p:cBhvr>
                                      <p:to>
                                        <p:strVal val="visible"/>
                                      </p:to>
                                    </p:set>
                                    <p:anim calcmode="lin" valueType="num">
                                      <p:cBhvr additive="base">
                                        <p:cTn id="47" dur="1000"/>
                                        <p:tgtEl>
                                          <p:spTgt spid="84">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p:nvPr/>
        </p:nvSpPr>
        <p:spPr>
          <a:xfrm>
            <a:off x="635000" y="1269011"/>
            <a:ext cx="5879752"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“Big Four” HTS Model</a:t>
            </a:r>
          </a:p>
        </p:txBody>
      </p:sp>
      <p:sp>
        <p:nvSpPr>
          <p:cNvPr id="92" name="Shape 92"/>
          <p:cNvSpPr/>
          <p:nvPr/>
        </p:nvSpPr>
        <p:spPr>
          <a:xfrm>
            <a:off x="1079500" y="2544591"/>
            <a:ext cx="11567409" cy="2628720"/>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100" b="0" i="0" u="none" strike="noStrike" cap="none">
                <a:solidFill>
                  <a:srgbClr val="000000"/>
                </a:solidFill>
                <a:latin typeface="Arial"/>
                <a:ea typeface="Arial"/>
                <a:cs typeface="Arial"/>
                <a:sym typeface="Arial"/>
              </a:rPr>
              <a:t>Choose three categories from the </a:t>
            </a:r>
            <a:r>
              <a:rPr lang="en-US" sz="3100" b="0" i="1" u="none" strike="noStrike" cap="none">
                <a:solidFill>
                  <a:srgbClr val="000000"/>
                </a:solidFill>
                <a:latin typeface="Arial"/>
                <a:ea typeface="Arial"/>
                <a:cs typeface="Arial"/>
                <a:sym typeface="Arial"/>
              </a:rPr>
              <a:t>Thematic Learning Objectives</a:t>
            </a:r>
            <a:r>
              <a:rPr lang="en-US" sz="3100" b="0" i="0" u="none" strike="noStrike" cap="none">
                <a:solidFill>
                  <a:srgbClr val="000000"/>
                </a:solidFill>
                <a:latin typeface="Arial"/>
                <a:ea typeface="Arial"/>
                <a:cs typeface="Arial"/>
                <a:sym typeface="Arial"/>
              </a:rPr>
              <a:t> on which to base the causes/effects.</a:t>
            </a:r>
          </a:p>
          <a:p>
            <a:pPr marL="395111" marR="0" lvl="0" indent="-395111" algn="l" rtl="0">
              <a:lnSpc>
                <a:spcPct val="100000"/>
              </a:lnSpc>
              <a:spcBef>
                <a:spcPts val="1000"/>
              </a:spcBef>
              <a:spcAft>
                <a:spcPts val="0"/>
              </a:spcAft>
              <a:buClr>
                <a:srgbClr val="000000"/>
              </a:buClr>
              <a:buSzPct val="75000"/>
              <a:buFont typeface="Arial"/>
              <a:buChar char="•"/>
            </a:pPr>
            <a:r>
              <a:rPr lang="en-US" sz="3100" b="0" i="0" u="none" strike="noStrike" cap="none">
                <a:solidFill>
                  <a:srgbClr val="000000"/>
                </a:solidFill>
                <a:latin typeface="Arial"/>
                <a:ea typeface="Arial"/>
                <a:cs typeface="Arial"/>
                <a:sym typeface="Arial"/>
              </a:rPr>
              <a:t>Select two of these as major causes/effects and one as minor.</a:t>
            </a:r>
          </a:p>
          <a:p>
            <a:pPr marL="395111" marR="0" lvl="0" indent="-395111" algn="l" rtl="0">
              <a:lnSpc>
                <a:spcPct val="100000"/>
              </a:lnSpc>
              <a:spcBef>
                <a:spcPts val="1000"/>
              </a:spcBef>
              <a:spcAft>
                <a:spcPts val="0"/>
              </a:spcAft>
              <a:buClr>
                <a:srgbClr val="000000"/>
              </a:buClr>
              <a:buSzPct val="75000"/>
              <a:buFont typeface="Arial"/>
              <a:buChar char="•"/>
            </a:pPr>
            <a:r>
              <a:rPr lang="en-US" sz="3100" b="0" i="0" u="none" strike="noStrike" cap="none">
                <a:solidFill>
                  <a:srgbClr val="000000"/>
                </a:solidFill>
                <a:latin typeface="Arial"/>
                <a:ea typeface="Arial"/>
                <a:cs typeface="Arial"/>
                <a:sym typeface="Arial"/>
              </a:rPr>
              <a:t>In the body of the essay, address why these were causes/effects.</a:t>
            </a:r>
          </a:p>
        </p:txBody>
      </p:sp>
      <p:sp>
        <p:nvSpPr>
          <p:cNvPr id="93" name="Shape 93"/>
          <p:cNvSpPr/>
          <p:nvPr/>
        </p:nvSpPr>
        <p:spPr>
          <a:xfrm>
            <a:off x="635000" y="1968500"/>
            <a:ext cx="6708179"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1. Causation (Cause or Effect): CE</a:t>
            </a:r>
          </a:p>
        </p:txBody>
      </p:sp>
      <p:grpSp>
        <p:nvGrpSpPr>
          <p:cNvPr id="94" name="Shape 94"/>
          <p:cNvGrpSpPr/>
          <p:nvPr/>
        </p:nvGrpSpPr>
        <p:grpSpPr>
          <a:xfrm>
            <a:off x="8571528" y="6137580"/>
            <a:ext cx="2237143" cy="1507069"/>
            <a:chOff x="0" y="0"/>
            <a:chExt cx="2237142" cy="1507067"/>
          </a:xfrm>
        </p:grpSpPr>
        <p:sp>
          <p:nvSpPr>
            <p:cNvPr id="95" name="Shape 95"/>
            <p:cNvSpPr/>
            <p:nvPr/>
          </p:nvSpPr>
          <p:spPr>
            <a:xfrm>
              <a:off x="0" y="0"/>
              <a:ext cx="2237142" cy="1507067"/>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96" name="Shape 96"/>
            <p:cNvSpPr/>
            <p:nvPr/>
          </p:nvSpPr>
          <p:spPr>
            <a:xfrm>
              <a:off x="461379" y="339626"/>
              <a:ext cx="1314383" cy="827814"/>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Area of </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Impact</a:t>
              </a:r>
            </a:p>
          </p:txBody>
        </p:sp>
      </p:grpSp>
      <p:sp>
        <p:nvSpPr>
          <p:cNvPr id="97" name="Shape 97"/>
          <p:cNvSpPr/>
          <p:nvPr/>
        </p:nvSpPr>
        <p:spPr>
          <a:xfrm>
            <a:off x="2794781" y="5842687"/>
            <a:ext cx="1842400" cy="45951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Category #1</a:t>
            </a:r>
          </a:p>
        </p:txBody>
      </p:sp>
      <p:sp>
        <p:nvSpPr>
          <p:cNvPr id="98" name="Shape 98"/>
          <p:cNvSpPr/>
          <p:nvPr/>
        </p:nvSpPr>
        <p:spPr>
          <a:xfrm>
            <a:off x="2790219" y="6661357"/>
            <a:ext cx="1843963" cy="45951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Category #2</a:t>
            </a:r>
          </a:p>
        </p:txBody>
      </p:sp>
      <p:sp>
        <p:nvSpPr>
          <p:cNvPr id="99" name="Shape 99"/>
          <p:cNvSpPr/>
          <p:nvPr/>
        </p:nvSpPr>
        <p:spPr>
          <a:xfrm>
            <a:off x="2794000" y="7454628"/>
            <a:ext cx="1843962" cy="45951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Category #3</a:t>
            </a:r>
          </a:p>
        </p:txBody>
      </p:sp>
      <p:grpSp>
        <p:nvGrpSpPr>
          <p:cNvPr id="100" name="Shape 100"/>
          <p:cNvGrpSpPr/>
          <p:nvPr/>
        </p:nvGrpSpPr>
        <p:grpSpPr>
          <a:xfrm>
            <a:off x="2196127" y="5526344"/>
            <a:ext cx="6088984" cy="2729542"/>
            <a:chOff x="0" y="0"/>
            <a:chExt cx="6088982" cy="2729541"/>
          </a:xfrm>
        </p:grpSpPr>
        <p:sp>
          <p:nvSpPr>
            <p:cNvPr id="101" name="Shape 101"/>
            <p:cNvSpPr/>
            <p:nvPr/>
          </p:nvSpPr>
          <p:spPr>
            <a:xfrm>
              <a:off x="0" y="0"/>
              <a:ext cx="3251199" cy="2729541"/>
            </a:xfrm>
            <a:prstGeom prst="rect">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102" name="Shape 102"/>
            <p:cNvSpPr/>
            <p:nvPr/>
          </p:nvSpPr>
          <p:spPr>
            <a:xfrm>
              <a:off x="3255615" y="398975"/>
              <a:ext cx="2833367" cy="1931591"/>
            </a:xfrm>
            <a:prstGeom prst="rightArrow">
              <a:avLst>
                <a:gd name="adj1" fmla="val 32000"/>
                <a:gd name="adj2" fmla="val 79109"/>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103" name="Shape 103"/>
            <p:cNvSpPr/>
            <p:nvPr/>
          </p:nvSpPr>
          <p:spPr>
            <a:xfrm rot="-94951">
              <a:off x="3212565" y="1070703"/>
              <a:ext cx="116879" cy="589854"/>
            </a:xfrm>
            <a:prstGeom prst="rect">
              <a:avLst/>
            </a:prstGeom>
            <a:solidFill>
              <a:srgbClr val="FFFFFF"/>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grpSp>
      <p:sp>
        <p:nvSpPr>
          <p:cNvPr id="104" name="Shape 104"/>
          <p:cNvSpPr/>
          <p:nvPr/>
        </p:nvSpPr>
        <p:spPr>
          <a:xfrm>
            <a:off x="2785533" y="5733864"/>
            <a:ext cx="1862459" cy="677158"/>
          </a:xfrm>
          <a:prstGeom prst="roundRect">
            <a:avLst>
              <a:gd name="adj" fmla="val 28132"/>
            </a:avLst>
          </a:prstGeom>
          <a:noFill/>
          <a:ln w="25400" cap="flat" cmpd="sng">
            <a:solidFill>
              <a:schemeClr val="accent5"/>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105" name="Shape 105"/>
          <p:cNvSpPr/>
          <p:nvPr/>
        </p:nvSpPr>
        <p:spPr>
          <a:xfrm>
            <a:off x="2785533" y="7345806"/>
            <a:ext cx="1862459" cy="677160"/>
          </a:xfrm>
          <a:prstGeom prst="roundRect">
            <a:avLst>
              <a:gd name="adj" fmla="val 28132"/>
            </a:avLst>
          </a:prstGeom>
          <a:noFill/>
          <a:ln w="25400" cap="flat" cmpd="sng">
            <a:solidFill>
              <a:schemeClr val="accent5"/>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106" name="Shape 106"/>
          <p:cNvSpPr/>
          <p:nvPr/>
        </p:nvSpPr>
        <p:spPr>
          <a:xfrm>
            <a:off x="2815619" y="6661357"/>
            <a:ext cx="1843963" cy="459513"/>
          </a:xfrm>
          <a:prstGeom prst="rect">
            <a:avLst/>
          </a:prstGeom>
          <a:solidFill>
            <a:srgbClr val="FFFFFF"/>
          </a:solid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53585F"/>
              </a:buClr>
              <a:buSzPct val="25000"/>
              <a:buFont typeface="Arial"/>
              <a:buNone/>
            </a:pPr>
            <a:r>
              <a:rPr lang="en-US" sz="2500" b="0" i="0" u="none" strike="noStrike" cap="none">
                <a:solidFill>
                  <a:srgbClr val="53585F"/>
                </a:solidFill>
                <a:latin typeface="Arial"/>
                <a:ea typeface="Arial"/>
                <a:cs typeface="Arial"/>
                <a:sym typeface="Arial"/>
              </a:rPr>
              <a:t>Category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1000"/>
                                        <p:tgtEl>
                                          <p:spTgt spid="93"/>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2">
                                            <p:txEl>
                                              <p:pRg st="0" end="0"/>
                                            </p:txEl>
                                          </p:spTgt>
                                        </p:tgtEl>
                                        <p:attrNameLst>
                                          <p:attrName>style.visibility</p:attrName>
                                        </p:attrNameLst>
                                      </p:cBhvr>
                                      <p:to>
                                        <p:strVal val="visible"/>
                                      </p:to>
                                    </p:set>
                                    <p:anim calcmode="lin" valueType="num">
                                      <p:cBhvr additive="base">
                                        <p:cTn id="12" dur="1000"/>
                                        <p:tgtEl>
                                          <p:spTgt spid="9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2">
                                            <p:txEl>
                                              <p:pRg st="1" end="1"/>
                                            </p:txEl>
                                          </p:spTgt>
                                        </p:tgtEl>
                                        <p:attrNameLst>
                                          <p:attrName>style.visibility</p:attrName>
                                        </p:attrNameLst>
                                      </p:cBhvr>
                                      <p:to>
                                        <p:strVal val="visible"/>
                                      </p:to>
                                    </p:set>
                                    <p:anim calcmode="lin" valueType="num">
                                      <p:cBhvr additive="base">
                                        <p:cTn id="17" dur="1000"/>
                                        <p:tgtEl>
                                          <p:spTgt spid="9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92">
                                            <p:txEl>
                                              <p:pRg st="2" end="2"/>
                                            </p:txEl>
                                          </p:spTgt>
                                        </p:tgtEl>
                                        <p:attrNameLst>
                                          <p:attrName>style.visibility</p:attrName>
                                        </p:attrNameLst>
                                      </p:cBhvr>
                                      <p:to>
                                        <p:strVal val="visible"/>
                                      </p:to>
                                    </p:set>
                                    <p:anim calcmode="lin" valueType="num">
                                      <p:cBhvr additive="base">
                                        <p:cTn id="22" dur="1000"/>
                                        <p:tgtEl>
                                          <p:spTgt spid="92">
                                            <p:txEl>
                                              <p:pRg st="2" end="2"/>
                                            </p:txEl>
                                          </p:spTgt>
                                        </p:tgtEl>
                                        <p:attrNameLst>
                                          <p:attrName>ppt_x</p:attrName>
                                        </p:attrNameLst>
                                      </p:cBhvr>
                                      <p:tavLst>
                                        <p:tav tm="0">
                                          <p:val>
                                            <p:strVal val="#ppt_x-1"/>
                                          </p:val>
                                        </p:tav>
                                        <p:tav tm="100000">
                                          <p:val>
                                            <p:strVal val="#ppt_x"/>
                                          </p:val>
                                        </p:tav>
                                      </p:tavLst>
                                    </p:anim>
                                  </p:childTnLst>
                                </p:cTn>
                              </p:par>
                            </p:childTnLst>
                          </p:cTn>
                        </p:par>
                        <p:par>
                          <p:cTn id="23" fill="hold">
                            <p:stCondLst>
                              <p:cond delay="1000"/>
                            </p:stCondLst>
                            <p:childTnLst>
                              <p:par>
                                <p:cTn id="24" presetID="2" presetClass="entr" presetSubtype="4" fill="hold" nodeType="afterEffect">
                                  <p:stCondLst>
                                    <p:cond delay="0"/>
                                  </p:stCondLst>
                                  <p:childTnLst>
                                    <p:set>
                                      <p:cBhvr>
                                        <p:cTn id="25" dur="1" fill="hold">
                                          <p:stCondLst>
                                            <p:cond delay="0"/>
                                          </p:stCondLst>
                                        </p:cTn>
                                        <p:tgtEl>
                                          <p:spTgt spid="97"/>
                                        </p:tgtEl>
                                        <p:attrNameLst>
                                          <p:attrName>style.visibility</p:attrName>
                                        </p:attrNameLst>
                                      </p:cBhvr>
                                      <p:to>
                                        <p:strVal val="visible"/>
                                      </p:to>
                                    </p:set>
                                    <p:anim calcmode="lin" valueType="num">
                                      <p:cBhvr additive="base">
                                        <p:cTn id="26" dur="1000"/>
                                        <p:tgtEl>
                                          <p:spTgt spid="97"/>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2" presetClass="entr" presetSubtype="4" fill="hold" nodeType="afterEffect">
                                  <p:stCondLst>
                                    <p:cond delay="0"/>
                                  </p:stCondLst>
                                  <p:childTnLst>
                                    <p:set>
                                      <p:cBhvr>
                                        <p:cTn id="29" dur="1" fill="hold">
                                          <p:stCondLst>
                                            <p:cond delay="0"/>
                                          </p:stCondLst>
                                        </p:cTn>
                                        <p:tgtEl>
                                          <p:spTgt spid="98"/>
                                        </p:tgtEl>
                                        <p:attrNameLst>
                                          <p:attrName>style.visibility</p:attrName>
                                        </p:attrNameLst>
                                      </p:cBhvr>
                                      <p:to>
                                        <p:strVal val="visible"/>
                                      </p:to>
                                    </p:set>
                                    <p:anim calcmode="lin" valueType="num">
                                      <p:cBhvr additive="base">
                                        <p:cTn id="30" dur="1000"/>
                                        <p:tgtEl>
                                          <p:spTgt spid="98"/>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99"/>
                                        </p:tgtEl>
                                        <p:attrNameLst>
                                          <p:attrName>style.visibility</p:attrName>
                                        </p:attrNameLst>
                                      </p:cBhvr>
                                      <p:to>
                                        <p:strVal val="visible"/>
                                      </p:to>
                                    </p:set>
                                    <p:anim calcmode="lin" valueType="num">
                                      <p:cBhvr additive="base">
                                        <p:cTn id="34" dur="1000"/>
                                        <p:tgtEl>
                                          <p:spTgt spid="99"/>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10" presetClass="entr" presetSubtype="0" fill="hold" nodeType="afterEffect">
                                  <p:stCondLst>
                                    <p:cond delay="0"/>
                                  </p:stCondLst>
                                  <p:childTnLst>
                                    <p:set>
                                      <p:cBhvr>
                                        <p:cTn id="37" dur="1" fill="hold">
                                          <p:stCondLst>
                                            <p:cond delay="0"/>
                                          </p:stCondLst>
                                        </p:cTn>
                                        <p:tgtEl>
                                          <p:spTgt spid="104"/>
                                        </p:tgtEl>
                                        <p:attrNameLst>
                                          <p:attrName>style.visibility</p:attrName>
                                        </p:attrNameLst>
                                      </p:cBhvr>
                                      <p:to>
                                        <p:strVal val="visible"/>
                                      </p:to>
                                    </p:set>
                                    <p:animEffect transition="in" filter="fade">
                                      <p:cBhvr>
                                        <p:cTn id="38" dur="1000"/>
                                        <p:tgtEl>
                                          <p:spTgt spid="104"/>
                                        </p:tgtEl>
                                      </p:cBhvr>
                                    </p:animEffect>
                                  </p:childTnLst>
                                </p:cTn>
                              </p:par>
                            </p:childTnLst>
                          </p:cTn>
                        </p:par>
                        <p:par>
                          <p:cTn id="39" fill="hold">
                            <p:stCondLst>
                              <p:cond delay="5000"/>
                            </p:stCondLst>
                            <p:childTnLst>
                              <p:par>
                                <p:cTn id="40" presetID="10" presetClass="entr" presetSubtype="0" fill="hold" nodeType="afterEffect">
                                  <p:stCondLst>
                                    <p:cond delay="0"/>
                                  </p:stCondLst>
                                  <p:childTnLst>
                                    <p:set>
                                      <p:cBhvr>
                                        <p:cTn id="41" dur="1" fill="hold">
                                          <p:stCondLst>
                                            <p:cond delay="0"/>
                                          </p:stCondLst>
                                        </p:cTn>
                                        <p:tgtEl>
                                          <p:spTgt spid="105"/>
                                        </p:tgtEl>
                                        <p:attrNameLst>
                                          <p:attrName>style.visibility</p:attrName>
                                        </p:attrNameLst>
                                      </p:cBhvr>
                                      <p:to>
                                        <p:strVal val="visible"/>
                                      </p:to>
                                    </p:set>
                                    <p:animEffect transition="in" filter="fade">
                                      <p:cBhvr>
                                        <p:cTn id="42" dur="1000"/>
                                        <p:tgtEl>
                                          <p:spTgt spid="105"/>
                                        </p:tgtEl>
                                      </p:cBhvr>
                                    </p:animEffect>
                                  </p:childTnLst>
                                </p:cTn>
                              </p:par>
                            </p:childTnLst>
                          </p:cTn>
                        </p:par>
                        <p:par>
                          <p:cTn id="43" fill="hold">
                            <p:stCondLst>
                              <p:cond delay="6000"/>
                            </p:stCondLst>
                            <p:childTnLst>
                              <p:par>
                                <p:cTn id="44" presetID="10" presetClass="entr" presetSubtype="0" fill="hold" nodeType="afterEffect">
                                  <p:stCondLst>
                                    <p:cond delay="0"/>
                                  </p:stCondLst>
                                  <p:childTnLst>
                                    <p:set>
                                      <p:cBhvr>
                                        <p:cTn id="45" dur="1" fill="hold">
                                          <p:stCondLst>
                                            <p:cond delay="0"/>
                                          </p:stCondLst>
                                        </p:cTn>
                                        <p:tgtEl>
                                          <p:spTgt spid="106"/>
                                        </p:tgtEl>
                                        <p:attrNameLst>
                                          <p:attrName>style.visibility</p:attrName>
                                        </p:attrNameLst>
                                      </p:cBhvr>
                                      <p:to>
                                        <p:strVal val="visible"/>
                                      </p:to>
                                    </p:set>
                                    <p:animEffect transition="in" filter="fade">
                                      <p:cBhvr>
                                        <p:cTn id="46" dur="1000"/>
                                        <p:tgtEl>
                                          <p:spTgt spid="106"/>
                                        </p:tgtEl>
                                      </p:cBhvr>
                                    </p:animEffect>
                                  </p:childTnLst>
                                </p:cTn>
                              </p:par>
                            </p:childTnLst>
                          </p:cTn>
                        </p:par>
                        <p:par>
                          <p:cTn id="47" fill="hold">
                            <p:stCondLst>
                              <p:cond delay="7000"/>
                            </p:stCondLst>
                            <p:childTnLst>
                              <p:par>
                                <p:cTn id="48" presetID="2" presetClass="entr" presetSubtype="8" fill="hold" nodeType="afterEffect">
                                  <p:stCondLst>
                                    <p:cond delay="0"/>
                                  </p:stCondLst>
                                  <p:childTnLst>
                                    <p:set>
                                      <p:cBhvr>
                                        <p:cTn id="49" dur="1" fill="hold">
                                          <p:stCondLst>
                                            <p:cond delay="0"/>
                                          </p:stCondLst>
                                        </p:cTn>
                                        <p:tgtEl>
                                          <p:spTgt spid="100"/>
                                        </p:tgtEl>
                                        <p:attrNameLst>
                                          <p:attrName>style.visibility</p:attrName>
                                        </p:attrNameLst>
                                      </p:cBhvr>
                                      <p:to>
                                        <p:strVal val="visible"/>
                                      </p:to>
                                    </p:set>
                                    <p:anim calcmode="lin" valueType="num">
                                      <p:cBhvr additive="base">
                                        <p:cTn id="50" dur="1000"/>
                                        <p:tgtEl>
                                          <p:spTgt spid="10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p:nvPr/>
        </p:nvSpPr>
        <p:spPr>
          <a:xfrm>
            <a:off x="634027" y="2726682"/>
            <a:ext cx="11747501" cy="558204"/>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Prompt: Evaluate the factors that led to an age of exploration.</a:t>
            </a:r>
          </a:p>
        </p:txBody>
      </p:sp>
      <p:sp>
        <p:nvSpPr>
          <p:cNvPr id="112" name="Shape 112"/>
          <p:cNvSpPr/>
          <p:nvPr/>
        </p:nvSpPr>
        <p:spPr>
          <a:xfrm>
            <a:off x="635000" y="1968500"/>
            <a:ext cx="3524249"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Sample CE Model</a:t>
            </a:r>
          </a:p>
        </p:txBody>
      </p:sp>
      <p:sp>
        <p:nvSpPr>
          <p:cNvPr id="113" name="Shape 113"/>
          <p:cNvSpPr/>
          <p:nvPr/>
        </p:nvSpPr>
        <p:spPr>
          <a:xfrm>
            <a:off x="635000" y="1269011"/>
            <a:ext cx="5879752"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“Big Four” HTS Model</a:t>
            </a:r>
          </a:p>
        </p:txBody>
      </p:sp>
      <p:grpSp>
        <p:nvGrpSpPr>
          <p:cNvPr id="114" name="Shape 114"/>
          <p:cNvGrpSpPr/>
          <p:nvPr/>
        </p:nvGrpSpPr>
        <p:grpSpPr>
          <a:xfrm>
            <a:off x="10119128" y="5231616"/>
            <a:ext cx="2645611" cy="1494072"/>
            <a:chOff x="0" y="1182"/>
            <a:chExt cx="2645610" cy="1494070"/>
          </a:xfrm>
        </p:grpSpPr>
        <p:sp>
          <p:nvSpPr>
            <p:cNvPr id="115" name="Shape 115"/>
            <p:cNvSpPr/>
            <p:nvPr/>
          </p:nvSpPr>
          <p:spPr>
            <a:xfrm>
              <a:off x="0" y="1182"/>
              <a:ext cx="2645610" cy="1494070"/>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116" name="Shape 116"/>
            <p:cNvSpPr/>
            <p:nvPr/>
          </p:nvSpPr>
          <p:spPr>
            <a:xfrm>
              <a:off x="123388" y="76200"/>
              <a:ext cx="2398833" cy="1242437"/>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Age of</a:t>
              </a:r>
              <a:br>
                <a:rPr lang="en-US" sz="2500" b="0" i="0" u="none" strike="noStrike" cap="none">
                  <a:solidFill>
                    <a:srgbClr val="000000"/>
                  </a:solidFill>
                  <a:latin typeface="Arial"/>
                  <a:ea typeface="Arial"/>
                  <a:cs typeface="Arial"/>
                  <a:sym typeface="Arial"/>
                </a:rPr>
              </a:br>
              <a:r>
                <a:rPr lang="en-US" sz="2500" b="0" i="0" u="none" strike="noStrike" cap="none">
                  <a:solidFill>
                    <a:srgbClr val="000000"/>
                  </a:solidFill>
                  <a:latin typeface="Arial"/>
                  <a:ea typeface="Arial"/>
                  <a:cs typeface="Arial"/>
                  <a:sym typeface="Arial"/>
                </a:rPr>
                <a:t>Exploration</a:t>
              </a:r>
            </a:p>
          </p:txBody>
        </p:sp>
      </p:grpSp>
      <p:sp>
        <p:nvSpPr>
          <p:cNvPr id="117" name="Shape 117"/>
          <p:cNvSpPr/>
          <p:nvPr/>
        </p:nvSpPr>
        <p:spPr>
          <a:xfrm>
            <a:off x="613027" y="4201203"/>
            <a:ext cx="4733652" cy="978136"/>
          </a:xfrm>
          <a:prstGeom prst="rect">
            <a:avLst/>
          </a:prstGeom>
          <a:noFill/>
          <a:ln w="25400" cap="flat" cmpd="sng">
            <a:solidFill>
              <a:schemeClr val="accent5"/>
            </a:solidFill>
            <a:prstDash val="solid"/>
            <a:miter/>
            <a:headEnd type="none" w="med" len="med"/>
            <a:tailEnd type="none" w="med" len="med"/>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000" b="1" i="0" u="none" strike="noStrike" cap="none">
                <a:solidFill>
                  <a:srgbClr val="000000"/>
                </a:solidFill>
                <a:latin typeface="Arial"/>
                <a:ea typeface="Arial"/>
                <a:cs typeface="Arial"/>
                <a:sym typeface="Arial"/>
              </a:rPr>
              <a:t>New nation states </a:t>
            </a:r>
            <a:br>
              <a:rPr lang="en-US" sz="3000" b="1" i="0" u="none" strike="noStrike" cap="none">
                <a:solidFill>
                  <a:srgbClr val="000000"/>
                </a:solidFill>
                <a:latin typeface="Arial"/>
                <a:ea typeface="Arial"/>
                <a:cs typeface="Arial"/>
                <a:sym typeface="Arial"/>
              </a:rPr>
            </a:br>
            <a:r>
              <a:rPr lang="en-US" sz="3000" b="1" i="0" u="none" strike="noStrike" cap="none">
                <a:solidFill>
                  <a:srgbClr val="000000"/>
                </a:solidFill>
                <a:latin typeface="Arial"/>
                <a:ea typeface="Arial"/>
                <a:cs typeface="Arial"/>
                <a:sym typeface="Arial"/>
              </a:rPr>
              <a:t>extending their reach (ID)</a:t>
            </a:r>
          </a:p>
        </p:txBody>
      </p:sp>
      <p:sp>
        <p:nvSpPr>
          <p:cNvPr id="118" name="Shape 118"/>
          <p:cNvSpPr/>
          <p:nvPr/>
        </p:nvSpPr>
        <p:spPr>
          <a:xfrm>
            <a:off x="1018486" y="5489583"/>
            <a:ext cx="3972398" cy="978136"/>
          </a:xfrm>
          <a:prstGeom prst="rect">
            <a:avLst/>
          </a:prstGeom>
          <a:noFill/>
          <a:ln w="25400" cap="flat" cmpd="sng">
            <a:solidFill>
              <a:srgbClr val="000000"/>
            </a:solidFill>
            <a:prstDash val="solid"/>
            <a:miter/>
            <a:headEnd type="none" w="med" len="med"/>
            <a:tailEnd type="none" w="med" len="med"/>
          </a:ln>
        </p:spPr>
        <p:txBody>
          <a:bodyPr lIns="50800" tIns="50800" rIns="50800" bIns="50800" anchor="ctr" anchorCtr="0">
            <a:noAutofit/>
          </a:bodyPr>
          <a:lstStyle/>
          <a:p>
            <a:pPr marL="0" marR="0" lvl="0" indent="0" algn="l" rtl="0">
              <a:lnSpc>
                <a:spcPct val="100000"/>
              </a:lnSpc>
              <a:spcBef>
                <a:spcPts val="0"/>
              </a:spcBef>
              <a:spcAft>
                <a:spcPts val="0"/>
              </a:spcAft>
              <a:buClr>
                <a:srgbClr val="53585F"/>
              </a:buClr>
              <a:buSzPct val="25000"/>
              <a:buFont typeface="Arial"/>
              <a:buNone/>
            </a:pPr>
            <a:r>
              <a:rPr lang="en-US" sz="3000" b="0" i="0" u="none" strike="noStrike" cap="none">
                <a:solidFill>
                  <a:srgbClr val="53585F"/>
                </a:solidFill>
                <a:latin typeface="Arial"/>
                <a:ea typeface="Arial"/>
                <a:cs typeface="Arial"/>
                <a:sym typeface="Arial"/>
              </a:rPr>
              <a:t>Overcrowding in </a:t>
            </a:r>
            <a:br>
              <a:rPr lang="en-US" sz="3000" b="0" i="0" u="none" strike="noStrike" cap="none">
                <a:solidFill>
                  <a:srgbClr val="53585F"/>
                </a:solidFill>
                <a:latin typeface="Arial"/>
                <a:ea typeface="Arial"/>
                <a:cs typeface="Arial"/>
                <a:sym typeface="Arial"/>
              </a:rPr>
            </a:br>
            <a:r>
              <a:rPr lang="en-US" sz="3000" b="0" i="0" u="none" strike="noStrike" cap="none">
                <a:solidFill>
                  <a:srgbClr val="53585F"/>
                </a:solidFill>
                <a:latin typeface="Arial"/>
                <a:ea typeface="Arial"/>
                <a:cs typeface="Arial"/>
                <a:sym typeface="Arial"/>
              </a:rPr>
              <a:t>European cities (GEO)</a:t>
            </a:r>
          </a:p>
        </p:txBody>
      </p:sp>
      <p:sp>
        <p:nvSpPr>
          <p:cNvPr id="119" name="Shape 119"/>
          <p:cNvSpPr/>
          <p:nvPr/>
        </p:nvSpPr>
        <p:spPr>
          <a:xfrm>
            <a:off x="570425" y="6828765"/>
            <a:ext cx="4818857" cy="978136"/>
          </a:xfrm>
          <a:prstGeom prst="rect">
            <a:avLst/>
          </a:prstGeom>
          <a:noFill/>
          <a:ln w="25400" cap="flat" cmpd="sng">
            <a:solidFill>
              <a:schemeClr val="accent5"/>
            </a:solidFill>
            <a:prstDash val="solid"/>
            <a:miter/>
            <a:headEnd type="none" w="med" len="med"/>
            <a:tailEnd type="none" w="med" len="med"/>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000" b="1" i="0" u="none" strike="noStrike" cap="none">
                <a:solidFill>
                  <a:srgbClr val="000000"/>
                </a:solidFill>
                <a:latin typeface="Arial"/>
                <a:ea typeface="Arial"/>
                <a:cs typeface="Arial"/>
                <a:sym typeface="Arial"/>
              </a:rPr>
              <a:t>Technology enabled</a:t>
            </a:r>
            <a:br>
              <a:rPr lang="en-US" sz="3000" b="1" i="0" u="none" strike="noStrike" cap="none">
                <a:solidFill>
                  <a:srgbClr val="000000"/>
                </a:solidFill>
                <a:latin typeface="Arial"/>
                <a:ea typeface="Arial"/>
                <a:cs typeface="Arial"/>
                <a:sym typeface="Arial"/>
              </a:rPr>
            </a:br>
            <a:r>
              <a:rPr lang="en-US" sz="3000" b="1" i="0" u="none" strike="noStrike" cap="none">
                <a:solidFill>
                  <a:srgbClr val="000000"/>
                </a:solidFill>
                <a:latin typeface="Arial"/>
                <a:ea typeface="Arial"/>
                <a:cs typeface="Arial"/>
                <a:sym typeface="Arial"/>
              </a:rPr>
              <a:t>transoceanic travel (WXT)</a:t>
            </a:r>
          </a:p>
        </p:txBody>
      </p:sp>
      <p:grpSp>
        <p:nvGrpSpPr>
          <p:cNvPr id="120" name="Shape 120"/>
          <p:cNvGrpSpPr/>
          <p:nvPr/>
        </p:nvGrpSpPr>
        <p:grpSpPr>
          <a:xfrm>
            <a:off x="472893" y="3864058"/>
            <a:ext cx="9434346" cy="4229188"/>
            <a:chOff x="0" y="0"/>
            <a:chExt cx="9434345" cy="4229187"/>
          </a:xfrm>
        </p:grpSpPr>
        <p:sp>
          <p:nvSpPr>
            <p:cNvPr id="121" name="Shape 121"/>
            <p:cNvSpPr/>
            <p:nvPr/>
          </p:nvSpPr>
          <p:spPr>
            <a:xfrm>
              <a:off x="0" y="0"/>
              <a:ext cx="5037449" cy="4229187"/>
            </a:xfrm>
            <a:prstGeom prst="rect">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122" name="Shape 122"/>
            <p:cNvSpPr/>
            <p:nvPr/>
          </p:nvSpPr>
          <p:spPr>
            <a:xfrm>
              <a:off x="5044291" y="618177"/>
              <a:ext cx="4390054" cy="2992832"/>
            </a:xfrm>
            <a:prstGeom prst="rightArrow">
              <a:avLst>
                <a:gd name="adj1" fmla="val 32000"/>
                <a:gd name="adj2" fmla="val 79109"/>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123" name="Shape 123"/>
            <p:cNvSpPr/>
            <p:nvPr/>
          </p:nvSpPr>
          <p:spPr>
            <a:xfrm rot="-94951">
              <a:off x="4977591" y="1658962"/>
              <a:ext cx="181095" cy="913929"/>
            </a:xfrm>
            <a:prstGeom prst="rect">
              <a:avLst/>
            </a:prstGeom>
            <a:solidFill>
              <a:srgbClr val="FFFFFF"/>
            </a:solid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anim calcmode="lin" valueType="num">
                                      <p:cBhvr additive="base">
                                        <p:cTn id="7" dur="1000"/>
                                        <p:tgtEl>
                                          <p:spTgt spid="11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14"/>
                                        </p:tgtEl>
                                        <p:attrNameLst>
                                          <p:attrName>style.visibility</p:attrName>
                                        </p:attrNameLst>
                                      </p:cBhvr>
                                      <p:to>
                                        <p:strVal val="visible"/>
                                      </p:to>
                                    </p:set>
                                    <p:anim calcmode="lin" valueType="num">
                                      <p:cBhvr additive="base">
                                        <p:cTn id="12" dur="1000"/>
                                        <p:tgtEl>
                                          <p:spTgt spid="114"/>
                                        </p:tgtEl>
                                        <p:attrNameLst>
                                          <p:attrName>ppt_x</p:attrName>
                                        </p:attrNameLst>
                                      </p:cBhvr>
                                      <p:tavLst>
                                        <p:tav tm="0">
                                          <p:val>
                                            <p:strVal val="#ppt_x+1"/>
                                          </p:val>
                                        </p:tav>
                                        <p:tav tm="100000">
                                          <p:val>
                                            <p:strVal val="#ppt_x"/>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120"/>
                                        </p:tgtEl>
                                        <p:attrNameLst>
                                          <p:attrName>style.visibility</p:attrName>
                                        </p:attrNameLst>
                                      </p:cBhvr>
                                      <p:to>
                                        <p:strVal val="visible"/>
                                      </p:to>
                                    </p:set>
                                    <p:anim calcmode="lin" valueType="num">
                                      <p:cBhvr additive="base">
                                        <p:cTn id="16" dur="1000"/>
                                        <p:tgtEl>
                                          <p:spTgt spid="120"/>
                                        </p:tgtEl>
                                        <p:attrNameLst>
                                          <p:attrName>ppt_x</p:attrName>
                                        </p:attrNameLst>
                                      </p:cBhvr>
                                      <p:tavLst>
                                        <p:tav tm="0">
                                          <p:val>
                                            <p:strVal val="#ppt_x-1"/>
                                          </p:val>
                                        </p:tav>
                                        <p:tav tm="100000">
                                          <p:val>
                                            <p:strVal val="#ppt_x"/>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17"/>
                                        </p:tgtEl>
                                        <p:attrNameLst>
                                          <p:attrName>style.visibility</p:attrName>
                                        </p:attrNameLst>
                                      </p:cBhvr>
                                      <p:to>
                                        <p:strVal val="visible"/>
                                      </p:to>
                                    </p:set>
                                    <p:animEffect transition="in" filter="fade">
                                      <p:cBhvr>
                                        <p:cTn id="21" dur="500"/>
                                        <p:tgtEl>
                                          <p:spTgt spid="11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18"/>
                                        </p:tgtEl>
                                        <p:attrNameLst>
                                          <p:attrName>style.visibility</p:attrName>
                                        </p:attrNameLst>
                                      </p:cBhvr>
                                      <p:to>
                                        <p:strVal val="visible"/>
                                      </p:to>
                                    </p:set>
                                    <p:animEffect transition="in" filter="fade">
                                      <p:cBhvr>
                                        <p:cTn id="26" dur="1000"/>
                                        <p:tgtEl>
                                          <p:spTgt spid="11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9"/>
                                        </p:tgtEl>
                                        <p:attrNameLst>
                                          <p:attrName>style.visibility</p:attrName>
                                        </p:attrNameLst>
                                      </p:cBhvr>
                                      <p:to>
                                        <p:strVal val="visible"/>
                                      </p:to>
                                    </p:set>
                                    <p:animEffect transition="in" filter="fade">
                                      <p:cBhvr>
                                        <p:cTn id="31" dur="1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p:nvPr/>
        </p:nvSpPr>
        <p:spPr>
          <a:xfrm>
            <a:off x="635000" y="1040411"/>
            <a:ext cx="5879700" cy="6201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“Big Four” HTS Model</a:t>
            </a:r>
          </a:p>
        </p:txBody>
      </p:sp>
      <p:sp>
        <p:nvSpPr>
          <p:cNvPr id="129" name="Shape 129"/>
          <p:cNvSpPr/>
          <p:nvPr/>
        </p:nvSpPr>
        <p:spPr>
          <a:xfrm>
            <a:off x="1079500" y="2315991"/>
            <a:ext cx="11567400" cy="520800"/>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Label start and stop dates on a timeline.</a:t>
            </a:r>
          </a:p>
        </p:txBody>
      </p:sp>
      <p:sp>
        <p:nvSpPr>
          <p:cNvPr id="130" name="Shape 130"/>
          <p:cNvSpPr/>
          <p:nvPr/>
        </p:nvSpPr>
        <p:spPr>
          <a:xfrm>
            <a:off x="635000" y="1739900"/>
            <a:ext cx="8077500" cy="558300"/>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2. Continuity &amp; Change Over Time: CCOT</a:t>
            </a:r>
          </a:p>
        </p:txBody>
      </p:sp>
      <p:sp>
        <p:nvSpPr>
          <p:cNvPr id="131" name="Shape 131"/>
          <p:cNvSpPr/>
          <p:nvPr/>
        </p:nvSpPr>
        <p:spPr>
          <a:xfrm>
            <a:off x="2027132" y="7163061"/>
            <a:ext cx="9007556"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E1               E2          E3          E4          E5     E6                    E7</a:t>
            </a:r>
          </a:p>
        </p:txBody>
      </p:sp>
      <p:grpSp>
        <p:nvGrpSpPr>
          <p:cNvPr id="132" name="Shape 132"/>
          <p:cNvGrpSpPr/>
          <p:nvPr/>
        </p:nvGrpSpPr>
        <p:grpSpPr>
          <a:xfrm>
            <a:off x="1555665" y="6192332"/>
            <a:ext cx="7888854" cy="2260974"/>
            <a:chOff x="0" y="0"/>
            <a:chExt cx="7888852" cy="2260972"/>
          </a:xfrm>
        </p:grpSpPr>
        <p:sp>
          <p:nvSpPr>
            <p:cNvPr id="133" name="Shape 133"/>
            <p:cNvSpPr/>
            <p:nvPr/>
          </p:nvSpPr>
          <p:spPr>
            <a:xfrm>
              <a:off x="3117401" y="0"/>
              <a:ext cx="1226481"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Change</a:t>
              </a:r>
            </a:p>
          </p:txBody>
        </p:sp>
        <p:sp>
          <p:nvSpPr>
            <p:cNvPr id="134" name="Shape 134"/>
            <p:cNvSpPr/>
            <p:nvPr/>
          </p:nvSpPr>
          <p:spPr>
            <a:xfrm>
              <a:off x="0" y="1801155"/>
              <a:ext cx="1526152"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Continuity</a:t>
              </a:r>
            </a:p>
          </p:txBody>
        </p:sp>
        <p:sp>
          <p:nvSpPr>
            <p:cNvPr id="135" name="Shape 135"/>
            <p:cNvSpPr/>
            <p:nvPr/>
          </p:nvSpPr>
          <p:spPr>
            <a:xfrm>
              <a:off x="6362698" y="1801458"/>
              <a:ext cx="1526152"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Continuity</a:t>
              </a:r>
            </a:p>
          </p:txBody>
        </p:sp>
        <p:cxnSp>
          <p:nvCxnSpPr>
            <p:cNvPr id="136" name="Shape 136"/>
            <p:cNvCxnSpPr/>
            <p:nvPr/>
          </p:nvCxnSpPr>
          <p:spPr>
            <a:xfrm rot="10800000" flipH="1">
              <a:off x="3730642" y="396570"/>
              <a:ext cx="0" cy="558206"/>
            </a:xfrm>
            <a:prstGeom prst="straightConnector1">
              <a:avLst/>
            </a:prstGeom>
            <a:noFill/>
            <a:ln w="25400" cap="flat" cmpd="sng">
              <a:solidFill>
                <a:srgbClr val="50A7F9"/>
              </a:solidFill>
              <a:prstDash val="solid"/>
              <a:miter/>
              <a:headEnd type="none" w="med" len="med"/>
              <a:tailEnd type="triangle" w="lg" len="lg"/>
            </a:ln>
          </p:spPr>
        </p:cxnSp>
        <p:cxnSp>
          <p:nvCxnSpPr>
            <p:cNvPr id="137" name="Shape 137"/>
            <p:cNvCxnSpPr/>
            <p:nvPr/>
          </p:nvCxnSpPr>
          <p:spPr>
            <a:xfrm flipH="1">
              <a:off x="763074" y="1338257"/>
              <a:ext cx="0" cy="558206"/>
            </a:xfrm>
            <a:prstGeom prst="straightConnector1">
              <a:avLst/>
            </a:prstGeom>
            <a:noFill/>
            <a:ln w="25400" cap="flat" cmpd="sng">
              <a:solidFill>
                <a:srgbClr val="50A7F9"/>
              </a:solidFill>
              <a:prstDash val="solid"/>
              <a:miter/>
              <a:headEnd type="none" w="med" len="med"/>
              <a:tailEnd type="triangle" w="lg" len="lg"/>
            </a:ln>
          </p:spPr>
        </p:cxnSp>
        <p:cxnSp>
          <p:nvCxnSpPr>
            <p:cNvPr id="138" name="Shape 138"/>
            <p:cNvCxnSpPr/>
            <p:nvPr/>
          </p:nvCxnSpPr>
          <p:spPr>
            <a:xfrm>
              <a:off x="7125775" y="1338257"/>
              <a:ext cx="0" cy="558206"/>
            </a:xfrm>
            <a:prstGeom prst="straightConnector1">
              <a:avLst/>
            </a:prstGeom>
            <a:noFill/>
            <a:ln w="25400" cap="flat" cmpd="sng">
              <a:solidFill>
                <a:srgbClr val="50A7F9"/>
              </a:solidFill>
              <a:prstDash val="solid"/>
              <a:miter/>
              <a:headEnd type="none" w="med" len="med"/>
              <a:tailEnd type="triangle" w="lg" len="lg"/>
            </a:ln>
          </p:spPr>
        </p:cxnSp>
      </p:grpSp>
      <p:sp>
        <p:nvSpPr>
          <p:cNvPr id="139" name="Shape 139"/>
          <p:cNvSpPr/>
          <p:nvPr/>
        </p:nvSpPr>
        <p:spPr>
          <a:xfrm>
            <a:off x="1079500" y="2829414"/>
            <a:ext cx="11567400" cy="520800"/>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Place 5-7 important events on the timeline related to the topic.</a:t>
            </a:r>
          </a:p>
        </p:txBody>
      </p:sp>
      <p:sp>
        <p:nvSpPr>
          <p:cNvPr id="140" name="Shape 140"/>
          <p:cNvSpPr/>
          <p:nvPr/>
        </p:nvSpPr>
        <p:spPr>
          <a:xfrm>
            <a:off x="1080050" y="3355535"/>
            <a:ext cx="11500200" cy="520800"/>
          </a:xfrm>
          <a:prstGeom prst="rect">
            <a:avLst/>
          </a:prstGeom>
          <a:noFill/>
          <a:ln>
            <a:noFill/>
          </a:ln>
        </p:spPr>
        <p:txBody>
          <a:bodyPr lIns="50800" tIns="50800" rIns="50800" bIns="50800" anchor="ctr"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Determine if there was MORE continuity or change in the period. </a:t>
            </a:r>
          </a:p>
        </p:txBody>
      </p:sp>
      <p:sp>
        <p:nvSpPr>
          <p:cNvPr id="141" name="Shape 141"/>
          <p:cNvSpPr/>
          <p:nvPr/>
        </p:nvSpPr>
        <p:spPr>
          <a:xfrm>
            <a:off x="1079500" y="3879732"/>
            <a:ext cx="11501400" cy="1384500"/>
          </a:xfrm>
          <a:prstGeom prst="rect">
            <a:avLst/>
          </a:prstGeom>
          <a:noFill/>
          <a:ln>
            <a:noFill/>
          </a:ln>
        </p:spPr>
        <p:txBody>
          <a:bodyPr lIns="50800" tIns="50800" rIns="50800" bIns="50800" anchor="ctr"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Select three of the most significant events, making sure one is near the start date and one near the end date. With the examples, have a 2:1 ratio of the greater to the lesser.</a:t>
            </a:r>
          </a:p>
        </p:txBody>
      </p:sp>
      <p:sp>
        <p:nvSpPr>
          <p:cNvPr id="142" name="Shape 142"/>
          <p:cNvSpPr/>
          <p:nvPr/>
        </p:nvSpPr>
        <p:spPr>
          <a:xfrm>
            <a:off x="1079500" y="5264231"/>
            <a:ext cx="11028600" cy="877301"/>
          </a:xfrm>
          <a:prstGeom prst="rect">
            <a:avLst/>
          </a:prstGeom>
          <a:noFill/>
          <a:ln>
            <a:noFill/>
          </a:ln>
        </p:spPr>
        <p:txBody>
          <a:bodyPr lIns="50800" tIns="50800" rIns="50800" bIns="50800" anchor="ctr"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dirty="0">
                <a:solidFill>
                  <a:srgbClr val="000000"/>
                </a:solidFill>
                <a:latin typeface="Arial"/>
                <a:ea typeface="Arial"/>
                <a:cs typeface="Arial"/>
                <a:sym typeface="Arial"/>
              </a:rPr>
              <a:t>In the body, address </a:t>
            </a:r>
            <a:r>
              <a:rPr lang="en-US" sz="3000" b="0" i="1" u="none" strike="noStrike" cap="none" dirty="0">
                <a:solidFill>
                  <a:srgbClr val="000000"/>
                </a:solidFill>
                <a:latin typeface="Arial"/>
                <a:ea typeface="Arial"/>
                <a:cs typeface="Arial"/>
                <a:sym typeface="Arial"/>
              </a:rPr>
              <a:t>why</a:t>
            </a:r>
            <a:r>
              <a:rPr lang="en-US" sz="3000" b="0" i="0" u="none" strike="noStrike" cap="none" dirty="0">
                <a:solidFill>
                  <a:srgbClr val="000000"/>
                </a:solidFill>
                <a:latin typeface="Arial"/>
                <a:ea typeface="Arial"/>
                <a:cs typeface="Arial"/>
                <a:sym typeface="Arial"/>
              </a:rPr>
              <a:t> there were continuities and changes.</a:t>
            </a:r>
          </a:p>
        </p:txBody>
      </p:sp>
      <p:grpSp>
        <p:nvGrpSpPr>
          <p:cNvPr id="143" name="Shape 143"/>
          <p:cNvGrpSpPr/>
          <p:nvPr/>
        </p:nvGrpSpPr>
        <p:grpSpPr>
          <a:xfrm>
            <a:off x="262465" y="6141533"/>
            <a:ext cx="12479867" cy="2362573"/>
            <a:chOff x="0" y="0"/>
            <a:chExt cx="12479866" cy="2362571"/>
          </a:xfrm>
        </p:grpSpPr>
        <p:grpSp>
          <p:nvGrpSpPr>
            <p:cNvPr id="144" name="Shape 144"/>
            <p:cNvGrpSpPr/>
            <p:nvPr/>
          </p:nvGrpSpPr>
          <p:grpSpPr>
            <a:xfrm>
              <a:off x="22907" y="538324"/>
              <a:ext cx="12434053" cy="472216"/>
              <a:chOff x="0" y="0"/>
              <a:chExt cx="12434051" cy="472215"/>
            </a:xfrm>
          </p:grpSpPr>
          <p:cxnSp>
            <p:nvCxnSpPr>
              <p:cNvPr id="145" name="Shape 145"/>
              <p:cNvCxnSpPr/>
              <p:nvPr/>
            </p:nvCxnSpPr>
            <p:spPr>
              <a:xfrm>
                <a:off x="1180921" y="469133"/>
                <a:ext cx="10129227" cy="0"/>
              </a:xfrm>
              <a:prstGeom prst="straightConnector1">
                <a:avLst/>
              </a:prstGeom>
              <a:noFill/>
              <a:ln w="25400" cap="flat" cmpd="sng">
                <a:solidFill>
                  <a:srgbClr val="50A7F9"/>
                </a:solidFill>
                <a:prstDash val="solid"/>
                <a:miter/>
                <a:headEnd type="triangle" w="lg" len="lg"/>
                <a:tailEnd type="triangle" w="lg" len="lg"/>
              </a:ln>
            </p:spPr>
          </p:cxnSp>
          <p:sp>
            <p:nvSpPr>
              <p:cNvPr id="146" name="Shape 146"/>
              <p:cNvSpPr/>
              <p:nvPr/>
            </p:nvSpPr>
            <p:spPr>
              <a:xfrm>
                <a:off x="0" y="0"/>
                <a:ext cx="1543672"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Start Date</a:t>
                </a:r>
              </a:p>
            </p:txBody>
          </p:sp>
          <p:sp>
            <p:nvSpPr>
              <p:cNvPr id="147" name="Shape 147"/>
              <p:cNvSpPr/>
              <p:nvPr/>
            </p:nvSpPr>
            <p:spPr>
              <a:xfrm>
                <a:off x="10995954" y="12698"/>
                <a:ext cx="1438095"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End Date</a:t>
                </a:r>
              </a:p>
            </p:txBody>
          </p:sp>
        </p:grpSp>
        <p:sp>
          <p:nvSpPr>
            <p:cNvPr id="148" name="Shape 148"/>
            <p:cNvSpPr/>
            <p:nvPr/>
          </p:nvSpPr>
          <p:spPr>
            <a:xfrm>
              <a:off x="0" y="0"/>
              <a:ext cx="12479866" cy="2362571"/>
            </a:xfrm>
            <a:prstGeom prst="rect">
              <a:avLst/>
            </a:prstGeom>
            <a:noFill/>
            <a:ln w="25400" cap="flat" cmpd="sng">
              <a:solidFill>
                <a:srgbClr val="144D85"/>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 calcmode="lin" valueType="num">
                                      <p:cBhvr additive="base">
                                        <p:cTn id="7" dur="1000"/>
                                        <p:tgtEl>
                                          <p:spTgt spid="130"/>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29">
                                            <p:txEl>
                                              <p:pRg st="0" end="0"/>
                                            </p:txEl>
                                          </p:spTgt>
                                        </p:tgtEl>
                                        <p:attrNameLst>
                                          <p:attrName>style.visibility</p:attrName>
                                        </p:attrNameLst>
                                      </p:cBhvr>
                                      <p:to>
                                        <p:strVal val="visible"/>
                                      </p:to>
                                    </p:set>
                                    <p:anim calcmode="lin" valueType="num">
                                      <p:cBhvr additive="base">
                                        <p:cTn id="12" dur="1000"/>
                                        <p:tgtEl>
                                          <p:spTgt spid="129">
                                            <p:txEl>
                                              <p:pRg st="0" end="0"/>
                                            </p:txEl>
                                          </p:spTgt>
                                        </p:tgtEl>
                                        <p:attrNameLst>
                                          <p:attrName>ppt_x</p:attrName>
                                        </p:attrNameLst>
                                      </p:cBhvr>
                                      <p:tavLst>
                                        <p:tav tm="0">
                                          <p:val>
                                            <p:strVal val="#ppt_x-1"/>
                                          </p:val>
                                        </p:tav>
                                        <p:tav tm="100000">
                                          <p:val>
                                            <p:strVal val="#ppt_x"/>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143"/>
                                        </p:tgtEl>
                                        <p:attrNameLst>
                                          <p:attrName>style.visibility</p:attrName>
                                        </p:attrNameLst>
                                      </p:cBhvr>
                                      <p:to>
                                        <p:strVal val="visible"/>
                                      </p:to>
                                    </p:set>
                                    <p:anim calcmode="lin" valueType="num">
                                      <p:cBhvr additive="base">
                                        <p:cTn id="16" dur="1000"/>
                                        <p:tgtEl>
                                          <p:spTgt spid="14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139">
                                            <p:txEl>
                                              <p:pRg st="0" end="0"/>
                                            </p:txEl>
                                          </p:spTgt>
                                        </p:tgtEl>
                                        <p:attrNameLst>
                                          <p:attrName>style.visibility</p:attrName>
                                        </p:attrNameLst>
                                      </p:cBhvr>
                                      <p:to>
                                        <p:strVal val="visible"/>
                                      </p:to>
                                    </p:set>
                                    <p:anim calcmode="lin" valueType="num">
                                      <p:cBhvr additive="base">
                                        <p:cTn id="21" dur="1000"/>
                                        <p:tgtEl>
                                          <p:spTgt spid="139">
                                            <p:txEl>
                                              <p:pRg st="0" end="0"/>
                                            </p:txEl>
                                          </p:spTgt>
                                        </p:tgtEl>
                                        <p:attrNameLst>
                                          <p:attrName>ppt_x</p:attrName>
                                        </p:attrNameLst>
                                      </p:cBhvr>
                                      <p:tavLst>
                                        <p:tav tm="0">
                                          <p:val>
                                            <p:strVal val="#ppt_x-1"/>
                                          </p:val>
                                        </p:tav>
                                        <p:tav tm="100000">
                                          <p:val>
                                            <p:strVal val="#ppt_x"/>
                                          </p:val>
                                        </p:tav>
                                      </p:tavLst>
                                    </p:anim>
                                  </p:childTnLst>
                                </p:cTn>
                              </p:par>
                            </p:childTnLst>
                          </p:cTn>
                        </p:par>
                        <p:par>
                          <p:cTn id="22" fill="hold">
                            <p:stCondLst>
                              <p:cond delay="1000"/>
                            </p:stCondLst>
                            <p:childTnLst>
                              <p:par>
                                <p:cTn id="23" presetID="2" presetClass="entr" presetSubtype="2" fill="hold" nodeType="afterEffect">
                                  <p:stCondLst>
                                    <p:cond delay="0"/>
                                  </p:stCondLst>
                                  <p:childTnLst>
                                    <p:set>
                                      <p:cBhvr>
                                        <p:cTn id="24" dur="1" fill="hold">
                                          <p:stCondLst>
                                            <p:cond delay="0"/>
                                          </p:stCondLst>
                                        </p:cTn>
                                        <p:tgtEl>
                                          <p:spTgt spid="131"/>
                                        </p:tgtEl>
                                        <p:attrNameLst>
                                          <p:attrName>style.visibility</p:attrName>
                                        </p:attrNameLst>
                                      </p:cBhvr>
                                      <p:to>
                                        <p:strVal val="visible"/>
                                      </p:to>
                                    </p:set>
                                    <p:anim calcmode="lin" valueType="num">
                                      <p:cBhvr additive="base">
                                        <p:cTn id="25" dur="1000"/>
                                        <p:tgtEl>
                                          <p:spTgt spid="131"/>
                                        </p:tgtEl>
                                        <p:attrNameLst>
                                          <p:attrName>ppt_x</p:attrName>
                                        </p:attrNameLst>
                                      </p:cBhvr>
                                      <p:tavLst>
                                        <p:tav tm="0">
                                          <p:val>
                                            <p:strVal val="#ppt_x+1"/>
                                          </p:val>
                                        </p:tav>
                                        <p:tav tm="100000">
                                          <p:val>
                                            <p:strVal val="#ppt_x"/>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40"/>
                                        </p:tgtEl>
                                        <p:attrNameLst>
                                          <p:attrName>style.visibility</p:attrName>
                                        </p:attrNameLst>
                                      </p:cBhvr>
                                      <p:to>
                                        <p:strVal val="visible"/>
                                      </p:to>
                                    </p:set>
                                    <p:anim calcmode="lin" valueType="num">
                                      <p:cBhvr additive="base">
                                        <p:cTn id="30" dur="1000"/>
                                        <p:tgtEl>
                                          <p:spTgt spid="140"/>
                                        </p:tgtEl>
                                        <p:attrNameLst>
                                          <p:attrName>ppt_x</p:attrName>
                                        </p:attrNameLst>
                                      </p:cBhvr>
                                      <p:tavLst>
                                        <p:tav tm="0">
                                          <p:val>
                                            <p:strVal val="#ppt_x-1"/>
                                          </p:val>
                                        </p:tav>
                                        <p:tav tm="100000">
                                          <p:val>
                                            <p:strVal val="#ppt_x"/>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141"/>
                                        </p:tgtEl>
                                        <p:attrNameLst>
                                          <p:attrName>style.visibility</p:attrName>
                                        </p:attrNameLst>
                                      </p:cBhvr>
                                      <p:to>
                                        <p:strVal val="visible"/>
                                      </p:to>
                                    </p:set>
                                    <p:anim calcmode="lin" valueType="num">
                                      <p:cBhvr additive="base">
                                        <p:cTn id="35" dur="1000"/>
                                        <p:tgtEl>
                                          <p:spTgt spid="141"/>
                                        </p:tgtEl>
                                        <p:attrNameLst>
                                          <p:attrName>ppt_x</p:attrName>
                                        </p:attrNameLst>
                                      </p:cBhvr>
                                      <p:tavLst>
                                        <p:tav tm="0">
                                          <p:val>
                                            <p:strVal val="#ppt_x-1"/>
                                          </p:val>
                                        </p:tav>
                                        <p:tav tm="100000">
                                          <p:val>
                                            <p:strVal val="#ppt_x"/>
                                          </p:val>
                                        </p:tav>
                                      </p:tavLst>
                                    </p:anim>
                                  </p:childTnLst>
                                </p:cTn>
                              </p:par>
                            </p:childTnLst>
                          </p:cTn>
                        </p:par>
                        <p:par>
                          <p:cTn id="36" fill="hold">
                            <p:stCondLst>
                              <p:cond delay="1000"/>
                            </p:stCondLst>
                            <p:childTnLst>
                              <p:par>
                                <p:cTn id="37" presetID="10" presetClass="entr" presetSubtype="0" fill="hold" nodeType="afterEffect">
                                  <p:stCondLst>
                                    <p:cond delay="0"/>
                                  </p:stCondLst>
                                  <p:childTnLst>
                                    <p:set>
                                      <p:cBhvr>
                                        <p:cTn id="38" dur="1" fill="hold">
                                          <p:stCondLst>
                                            <p:cond delay="0"/>
                                          </p:stCondLst>
                                        </p:cTn>
                                        <p:tgtEl>
                                          <p:spTgt spid="132"/>
                                        </p:tgtEl>
                                        <p:attrNameLst>
                                          <p:attrName>style.visibility</p:attrName>
                                        </p:attrNameLst>
                                      </p:cBhvr>
                                      <p:to>
                                        <p:strVal val="visible"/>
                                      </p:to>
                                    </p:set>
                                    <p:animEffect transition="in" filter="fade">
                                      <p:cBhvr>
                                        <p:cTn id="39" dur="1000"/>
                                        <p:tgtEl>
                                          <p:spTgt spid="13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142"/>
                                        </p:tgtEl>
                                        <p:attrNameLst>
                                          <p:attrName>style.visibility</p:attrName>
                                        </p:attrNameLst>
                                      </p:cBhvr>
                                      <p:to>
                                        <p:strVal val="visible"/>
                                      </p:to>
                                    </p:set>
                                    <p:anim calcmode="lin" valueType="num">
                                      <p:cBhvr additive="base">
                                        <p:cTn id="44" dur="1000"/>
                                        <p:tgtEl>
                                          <p:spTgt spid="14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p:nvPr/>
        </p:nvSpPr>
        <p:spPr>
          <a:xfrm>
            <a:off x="634027" y="2726682"/>
            <a:ext cx="11811000" cy="1028105"/>
          </a:xfrm>
          <a:prstGeom prst="rect">
            <a:avLst/>
          </a:prstGeom>
          <a:noFill/>
          <a:ln>
            <a:noFill/>
          </a:ln>
        </p:spPr>
        <p:txBody>
          <a:bodyPr lIns="50800" tIns="50800" rIns="50800" bIns="508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Prompt: Evaluate the extent to which the goals of Reconstruction (1865-1877) for African Americans were achieved by 1900.</a:t>
            </a:r>
          </a:p>
        </p:txBody>
      </p:sp>
      <p:sp>
        <p:nvSpPr>
          <p:cNvPr id="154" name="Shape 154"/>
          <p:cNvSpPr/>
          <p:nvPr/>
        </p:nvSpPr>
        <p:spPr>
          <a:xfrm>
            <a:off x="635000" y="1968500"/>
            <a:ext cx="4111029"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Sample CCOT Model</a:t>
            </a:r>
          </a:p>
        </p:txBody>
      </p:sp>
      <p:sp>
        <p:nvSpPr>
          <p:cNvPr id="155" name="Shape 155"/>
          <p:cNvSpPr/>
          <p:nvPr/>
        </p:nvSpPr>
        <p:spPr>
          <a:xfrm>
            <a:off x="635000" y="1269011"/>
            <a:ext cx="5879752"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“Big Four” HTS Model</a:t>
            </a:r>
          </a:p>
        </p:txBody>
      </p:sp>
      <p:grpSp>
        <p:nvGrpSpPr>
          <p:cNvPr id="156" name="Shape 156"/>
          <p:cNvGrpSpPr/>
          <p:nvPr/>
        </p:nvGrpSpPr>
        <p:grpSpPr>
          <a:xfrm>
            <a:off x="262465" y="4019080"/>
            <a:ext cx="12479867" cy="4426955"/>
            <a:chOff x="0" y="0"/>
            <a:chExt cx="12479866" cy="4426954"/>
          </a:xfrm>
        </p:grpSpPr>
        <p:grpSp>
          <p:nvGrpSpPr>
            <p:cNvPr id="157" name="Shape 157"/>
            <p:cNvGrpSpPr/>
            <p:nvPr/>
          </p:nvGrpSpPr>
          <p:grpSpPr>
            <a:xfrm>
              <a:off x="309358" y="1964765"/>
              <a:ext cx="11861150" cy="459516"/>
              <a:chOff x="-12701" y="25399"/>
              <a:chExt cx="11861148" cy="459515"/>
            </a:xfrm>
          </p:grpSpPr>
          <p:cxnSp>
            <p:nvCxnSpPr>
              <p:cNvPr id="158" name="Shape 158"/>
              <p:cNvCxnSpPr/>
              <p:nvPr/>
            </p:nvCxnSpPr>
            <p:spPr>
              <a:xfrm>
                <a:off x="853259" y="247513"/>
                <a:ext cx="10129227" cy="0"/>
              </a:xfrm>
              <a:prstGeom prst="straightConnector1">
                <a:avLst/>
              </a:prstGeom>
              <a:noFill/>
              <a:ln w="25400" cap="flat" cmpd="sng">
                <a:solidFill>
                  <a:srgbClr val="50A7F9"/>
                </a:solidFill>
                <a:prstDash val="solid"/>
                <a:miter/>
                <a:headEnd type="triangle" w="lg" len="lg"/>
                <a:tailEnd type="triangle" w="lg" len="lg"/>
              </a:ln>
            </p:spPr>
          </p:cxnSp>
          <p:sp>
            <p:nvSpPr>
              <p:cNvPr id="159" name="Shape 159"/>
              <p:cNvSpPr/>
              <p:nvPr/>
            </p:nvSpPr>
            <p:spPr>
              <a:xfrm>
                <a:off x="-12701" y="25399"/>
                <a:ext cx="820614"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1865</a:t>
                </a:r>
              </a:p>
            </p:txBody>
          </p:sp>
          <p:sp>
            <p:nvSpPr>
              <p:cNvPr id="160" name="Shape 160"/>
              <p:cNvSpPr/>
              <p:nvPr/>
            </p:nvSpPr>
            <p:spPr>
              <a:xfrm>
                <a:off x="11027832" y="25399"/>
                <a:ext cx="820614"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1900</a:t>
                </a:r>
              </a:p>
            </p:txBody>
          </p:sp>
        </p:grpSp>
        <p:sp>
          <p:nvSpPr>
            <p:cNvPr id="161" name="Shape 161"/>
            <p:cNvSpPr/>
            <p:nvPr/>
          </p:nvSpPr>
          <p:spPr>
            <a:xfrm>
              <a:off x="0" y="0"/>
              <a:ext cx="12479866" cy="4426954"/>
            </a:xfrm>
            <a:prstGeom prst="rect">
              <a:avLst/>
            </a:prstGeom>
            <a:noFill/>
            <a:ln w="25400" cap="flat" cmpd="sng">
              <a:solidFill>
                <a:srgbClr val="144D85"/>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grpSp>
      <p:grpSp>
        <p:nvGrpSpPr>
          <p:cNvPr id="162" name="Shape 162"/>
          <p:cNvGrpSpPr/>
          <p:nvPr/>
        </p:nvGrpSpPr>
        <p:grpSpPr>
          <a:xfrm>
            <a:off x="1129055" y="4092872"/>
            <a:ext cx="5966146" cy="2124380"/>
            <a:chOff x="573452" y="-1"/>
            <a:chExt cx="5966146" cy="2124377"/>
          </a:xfrm>
        </p:grpSpPr>
        <p:grpSp>
          <p:nvGrpSpPr>
            <p:cNvPr id="163" name="Shape 163"/>
            <p:cNvGrpSpPr/>
            <p:nvPr/>
          </p:nvGrpSpPr>
          <p:grpSpPr>
            <a:xfrm>
              <a:off x="573452" y="367553"/>
              <a:ext cx="1473444" cy="1756821"/>
              <a:chOff x="573452" y="-374650"/>
              <a:chExt cx="1473443" cy="1756820"/>
            </a:xfrm>
          </p:grpSpPr>
          <p:cxnSp>
            <p:nvCxnSpPr>
              <p:cNvPr id="164" name="Shape 164"/>
              <p:cNvCxnSpPr/>
              <p:nvPr/>
            </p:nvCxnSpPr>
            <p:spPr>
              <a:xfrm rot="10800000" flipH="1">
                <a:off x="1310174" y="823965"/>
                <a:ext cx="0" cy="558204"/>
              </a:xfrm>
              <a:prstGeom prst="straightConnector1">
                <a:avLst/>
              </a:prstGeom>
              <a:noFill/>
              <a:ln w="25400" cap="flat" cmpd="sng">
                <a:solidFill>
                  <a:srgbClr val="50A7F9"/>
                </a:solidFill>
                <a:prstDash val="solid"/>
                <a:miter/>
                <a:headEnd type="none" w="med" len="med"/>
                <a:tailEnd type="triangle" w="lg" len="lg"/>
              </a:ln>
            </p:spPr>
          </p:cxnSp>
          <p:sp>
            <p:nvSpPr>
              <p:cNvPr id="165" name="Shape 165"/>
              <p:cNvSpPr/>
              <p:nvPr/>
            </p:nvSpPr>
            <p:spPr>
              <a:xfrm>
                <a:off x="573452" y="-374650"/>
                <a:ext cx="1473443" cy="1196114"/>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Slavery</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outlawed</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(1865)</a:t>
                </a:r>
              </a:p>
            </p:txBody>
          </p:sp>
        </p:grpSp>
        <p:grpSp>
          <p:nvGrpSpPr>
            <p:cNvPr id="166" name="Shape 166"/>
            <p:cNvGrpSpPr/>
            <p:nvPr/>
          </p:nvGrpSpPr>
          <p:grpSpPr>
            <a:xfrm>
              <a:off x="2341685" y="-1"/>
              <a:ext cx="1755443" cy="2124377"/>
              <a:chOff x="0" y="0"/>
              <a:chExt cx="1755441" cy="2124376"/>
            </a:xfrm>
          </p:grpSpPr>
          <p:sp>
            <p:nvSpPr>
              <p:cNvPr id="167" name="Shape 167"/>
              <p:cNvSpPr/>
              <p:nvPr/>
            </p:nvSpPr>
            <p:spPr>
              <a:xfrm>
                <a:off x="0" y="0"/>
                <a:ext cx="1755441" cy="15644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Citizenship</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for African</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Americans</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(1868)</a:t>
                </a:r>
              </a:p>
            </p:txBody>
          </p:sp>
          <p:cxnSp>
            <p:nvCxnSpPr>
              <p:cNvPr id="168" name="Shape 168"/>
              <p:cNvCxnSpPr/>
              <p:nvPr/>
            </p:nvCxnSpPr>
            <p:spPr>
              <a:xfrm rot="10800000" flipH="1">
                <a:off x="877720" y="1566169"/>
                <a:ext cx="0" cy="558206"/>
              </a:xfrm>
              <a:prstGeom prst="straightConnector1">
                <a:avLst/>
              </a:prstGeom>
              <a:noFill/>
              <a:ln w="25400" cap="flat" cmpd="sng">
                <a:solidFill>
                  <a:srgbClr val="50A7F9"/>
                </a:solidFill>
                <a:prstDash val="solid"/>
                <a:miter/>
                <a:headEnd type="none" w="med" len="med"/>
                <a:tailEnd type="triangle" w="lg" len="lg"/>
              </a:ln>
            </p:spPr>
          </p:cxnSp>
        </p:grpSp>
        <p:grpSp>
          <p:nvGrpSpPr>
            <p:cNvPr id="169" name="Shape 169"/>
            <p:cNvGrpSpPr/>
            <p:nvPr/>
          </p:nvGrpSpPr>
          <p:grpSpPr>
            <a:xfrm>
              <a:off x="4589749" y="-1"/>
              <a:ext cx="1949850" cy="2124377"/>
              <a:chOff x="-97203" y="0"/>
              <a:chExt cx="1949847" cy="2124376"/>
            </a:xfrm>
          </p:grpSpPr>
          <p:sp>
            <p:nvSpPr>
              <p:cNvPr id="170" name="Shape 170"/>
              <p:cNvSpPr/>
              <p:nvPr/>
            </p:nvSpPr>
            <p:spPr>
              <a:xfrm>
                <a:off x="-97203" y="0"/>
                <a:ext cx="1949847" cy="15644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Voting rights</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for all</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adult males</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(1870)</a:t>
                </a:r>
              </a:p>
            </p:txBody>
          </p:sp>
          <p:cxnSp>
            <p:nvCxnSpPr>
              <p:cNvPr id="171" name="Shape 171"/>
              <p:cNvCxnSpPr/>
              <p:nvPr/>
            </p:nvCxnSpPr>
            <p:spPr>
              <a:xfrm rot="10800000" flipH="1">
                <a:off x="877720" y="1566169"/>
                <a:ext cx="0" cy="558206"/>
              </a:xfrm>
              <a:prstGeom prst="straightConnector1">
                <a:avLst/>
              </a:prstGeom>
              <a:noFill/>
              <a:ln w="25400" cap="flat" cmpd="sng">
                <a:solidFill>
                  <a:srgbClr val="50A7F9"/>
                </a:solidFill>
                <a:prstDash val="solid"/>
                <a:miter/>
                <a:headEnd type="none" w="med" len="med"/>
                <a:tailEnd type="triangle" w="lg" len="lg"/>
              </a:ln>
            </p:spPr>
          </p:cxnSp>
        </p:grpSp>
      </p:grpSp>
      <p:grpSp>
        <p:nvGrpSpPr>
          <p:cNvPr id="172" name="Shape 172"/>
          <p:cNvGrpSpPr/>
          <p:nvPr/>
        </p:nvGrpSpPr>
        <p:grpSpPr>
          <a:xfrm>
            <a:off x="2972890" y="6209791"/>
            <a:ext cx="8672724" cy="2111256"/>
            <a:chOff x="-38100" y="0"/>
            <a:chExt cx="8672723" cy="2111255"/>
          </a:xfrm>
        </p:grpSpPr>
        <p:grpSp>
          <p:nvGrpSpPr>
            <p:cNvPr id="173" name="Shape 173"/>
            <p:cNvGrpSpPr/>
            <p:nvPr/>
          </p:nvGrpSpPr>
          <p:grpSpPr>
            <a:xfrm>
              <a:off x="3720054" y="0"/>
              <a:ext cx="1631728" cy="1374655"/>
              <a:chOff x="0" y="0"/>
              <a:chExt cx="1631727" cy="1374654"/>
            </a:xfrm>
          </p:grpSpPr>
          <p:cxnSp>
            <p:nvCxnSpPr>
              <p:cNvPr id="174" name="Shape 174"/>
              <p:cNvCxnSpPr/>
              <p:nvPr/>
            </p:nvCxnSpPr>
            <p:spPr>
              <a:xfrm flipH="1">
                <a:off x="815863" y="0"/>
                <a:ext cx="0" cy="558204"/>
              </a:xfrm>
              <a:prstGeom prst="straightConnector1">
                <a:avLst/>
              </a:prstGeom>
              <a:noFill/>
              <a:ln w="25400" cap="flat" cmpd="sng">
                <a:solidFill>
                  <a:srgbClr val="50A7F9"/>
                </a:solidFill>
                <a:prstDash val="solid"/>
                <a:miter/>
                <a:headEnd type="none" w="med" len="med"/>
                <a:tailEnd type="triangle" w="lg" len="lg"/>
              </a:ln>
            </p:spPr>
          </p:cxnSp>
          <p:sp>
            <p:nvSpPr>
              <p:cNvPr id="175" name="Shape 175"/>
              <p:cNvSpPr/>
              <p:nvPr/>
            </p:nvSpPr>
            <p:spPr>
              <a:xfrm>
                <a:off x="0" y="546839"/>
                <a:ext cx="1631727" cy="827814"/>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Race riots</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(1876)</a:t>
                </a:r>
              </a:p>
            </p:txBody>
          </p:sp>
        </p:grpSp>
        <p:grpSp>
          <p:nvGrpSpPr>
            <p:cNvPr id="176" name="Shape 176"/>
            <p:cNvGrpSpPr/>
            <p:nvPr/>
          </p:nvGrpSpPr>
          <p:grpSpPr>
            <a:xfrm>
              <a:off x="6279215" y="0"/>
              <a:ext cx="2355406" cy="2111255"/>
              <a:chOff x="-361838" y="0"/>
              <a:chExt cx="2355404" cy="2111253"/>
            </a:xfrm>
          </p:grpSpPr>
          <p:cxnSp>
            <p:nvCxnSpPr>
              <p:cNvPr id="177" name="Shape 177"/>
              <p:cNvCxnSpPr/>
              <p:nvPr/>
            </p:nvCxnSpPr>
            <p:spPr>
              <a:xfrm flipH="1">
                <a:off x="815863" y="0"/>
                <a:ext cx="0" cy="558204"/>
              </a:xfrm>
              <a:prstGeom prst="straightConnector1">
                <a:avLst/>
              </a:prstGeom>
              <a:noFill/>
              <a:ln w="25400" cap="flat" cmpd="sng">
                <a:solidFill>
                  <a:srgbClr val="50A7F9"/>
                </a:solidFill>
                <a:prstDash val="solid"/>
                <a:miter/>
                <a:headEnd type="none" w="med" len="med"/>
                <a:tailEnd type="triangle" w="lg" len="lg"/>
              </a:ln>
            </p:spPr>
          </p:cxnSp>
          <p:sp>
            <p:nvSpPr>
              <p:cNvPr id="178" name="Shape 178"/>
              <p:cNvSpPr/>
              <p:nvPr/>
            </p:nvSpPr>
            <p:spPr>
              <a:xfrm>
                <a:off x="-361838" y="546839"/>
                <a:ext cx="2355404" cy="15644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Segregation</a:t>
                </a:r>
                <a:br>
                  <a:rPr lang="en-US" sz="2500" b="0" i="0" u="none" strike="noStrike" cap="none">
                    <a:solidFill>
                      <a:srgbClr val="000000"/>
                    </a:solidFill>
                    <a:latin typeface="Arial"/>
                    <a:ea typeface="Arial"/>
                    <a:cs typeface="Arial"/>
                    <a:sym typeface="Arial"/>
                  </a:rPr>
                </a:br>
                <a:r>
                  <a:rPr lang="en-US" sz="2500" b="0" i="0" u="none" strike="noStrike" cap="none">
                    <a:solidFill>
                      <a:srgbClr val="000000"/>
                    </a:solidFill>
                    <a:latin typeface="Arial"/>
                    <a:ea typeface="Arial"/>
                    <a:cs typeface="Arial"/>
                    <a:sym typeface="Arial"/>
                  </a:rPr>
                  <a:t>upheld by</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Supreme Court</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(1898)</a:t>
                </a:r>
              </a:p>
            </p:txBody>
          </p:sp>
        </p:grpSp>
        <p:grpSp>
          <p:nvGrpSpPr>
            <p:cNvPr id="179" name="Shape 179"/>
            <p:cNvGrpSpPr/>
            <p:nvPr/>
          </p:nvGrpSpPr>
          <p:grpSpPr>
            <a:xfrm>
              <a:off x="-38100" y="3809"/>
              <a:ext cx="2019921" cy="1749305"/>
              <a:chOff x="-194096" y="0"/>
              <a:chExt cx="2019921" cy="1749304"/>
            </a:xfrm>
          </p:grpSpPr>
          <p:cxnSp>
            <p:nvCxnSpPr>
              <p:cNvPr id="180" name="Shape 180"/>
              <p:cNvCxnSpPr/>
              <p:nvPr/>
            </p:nvCxnSpPr>
            <p:spPr>
              <a:xfrm flipH="1">
                <a:off x="815863" y="0"/>
                <a:ext cx="0" cy="558204"/>
              </a:xfrm>
              <a:prstGeom prst="straightConnector1">
                <a:avLst/>
              </a:prstGeom>
              <a:noFill/>
              <a:ln w="25400" cap="flat" cmpd="sng">
                <a:solidFill>
                  <a:srgbClr val="50A7F9"/>
                </a:solidFill>
                <a:prstDash val="solid"/>
                <a:miter/>
                <a:headEnd type="none" w="med" len="med"/>
                <a:tailEnd type="triangle" w="lg" len="lg"/>
              </a:ln>
            </p:spPr>
          </p:cxnSp>
          <p:sp>
            <p:nvSpPr>
              <p:cNvPr id="181" name="Shape 181"/>
              <p:cNvSpPr/>
              <p:nvPr/>
            </p:nvSpPr>
            <p:spPr>
              <a:xfrm>
                <a:off x="-194096" y="553189"/>
                <a:ext cx="2019921" cy="1196114"/>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Massacre of </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300 blacks</a:t>
                </a:r>
              </a:p>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(1868)</a:t>
                </a:r>
              </a:p>
            </p:txBody>
          </p:sp>
        </p:grpSp>
      </p:grpSp>
      <p:grpSp>
        <p:nvGrpSpPr>
          <p:cNvPr id="182" name="Shape 182"/>
          <p:cNvGrpSpPr/>
          <p:nvPr/>
        </p:nvGrpSpPr>
        <p:grpSpPr>
          <a:xfrm>
            <a:off x="2915442" y="4105551"/>
            <a:ext cx="8715878" cy="4240595"/>
            <a:chOff x="-190500" y="0"/>
            <a:chExt cx="8715877" cy="4240594"/>
          </a:xfrm>
        </p:grpSpPr>
        <p:sp>
          <p:nvSpPr>
            <p:cNvPr id="183" name="Shape 183"/>
            <p:cNvSpPr/>
            <p:nvPr/>
          </p:nvSpPr>
          <p:spPr>
            <a:xfrm>
              <a:off x="6211821" y="2698098"/>
              <a:ext cx="2313556" cy="1542496"/>
            </a:xfrm>
            <a:prstGeom prst="roundRect">
              <a:avLst>
                <a:gd name="adj" fmla="val 12350"/>
              </a:avLst>
            </a:prstGeom>
            <a:noFill/>
            <a:ln w="25400" cap="flat" cmpd="sng">
              <a:solidFill>
                <a:schemeClr val="accent5"/>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184" name="Shape 184"/>
            <p:cNvSpPr/>
            <p:nvPr/>
          </p:nvSpPr>
          <p:spPr>
            <a:xfrm>
              <a:off x="-190500" y="0"/>
              <a:ext cx="1699481" cy="1542496"/>
            </a:xfrm>
            <a:prstGeom prst="roundRect">
              <a:avLst>
                <a:gd name="adj" fmla="val 12350"/>
              </a:avLst>
            </a:prstGeom>
            <a:noFill/>
            <a:ln w="25400" cap="flat" cmpd="sng">
              <a:solidFill>
                <a:schemeClr val="accent5"/>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185" name="Shape 185"/>
            <p:cNvSpPr/>
            <p:nvPr/>
          </p:nvSpPr>
          <p:spPr>
            <a:xfrm>
              <a:off x="2059052" y="3079"/>
              <a:ext cx="1907509" cy="1536336"/>
            </a:xfrm>
            <a:prstGeom prst="roundRect">
              <a:avLst>
                <a:gd name="adj" fmla="val 12400"/>
              </a:avLst>
            </a:prstGeom>
            <a:noFill/>
            <a:ln w="25400" cap="flat" cmpd="sng">
              <a:solidFill>
                <a:schemeClr val="accent5"/>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3">
                                            <p:txEl>
                                              <p:pRg st="0" end="0"/>
                                            </p:txEl>
                                          </p:spTgt>
                                        </p:tgtEl>
                                        <p:attrNameLst>
                                          <p:attrName>style.visibility</p:attrName>
                                        </p:attrNameLst>
                                      </p:cBhvr>
                                      <p:to>
                                        <p:strVal val="visible"/>
                                      </p:to>
                                    </p:set>
                                    <p:anim calcmode="lin" valueType="num">
                                      <p:cBhvr additive="base">
                                        <p:cTn id="7" dur="1000"/>
                                        <p:tgtEl>
                                          <p:spTgt spid="15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56"/>
                                        </p:tgtEl>
                                        <p:attrNameLst>
                                          <p:attrName>style.visibility</p:attrName>
                                        </p:attrNameLst>
                                      </p:cBhvr>
                                      <p:to>
                                        <p:strVal val="visible"/>
                                      </p:to>
                                    </p:set>
                                    <p:anim calcmode="lin" valueType="num">
                                      <p:cBhvr additive="base">
                                        <p:cTn id="12" dur="1000"/>
                                        <p:tgtEl>
                                          <p:spTgt spid="156"/>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2"/>
                                        </p:tgtEl>
                                        <p:attrNameLst>
                                          <p:attrName>style.visibility</p:attrName>
                                        </p:attrNameLst>
                                      </p:cBhvr>
                                      <p:to>
                                        <p:strVal val="visible"/>
                                      </p:to>
                                    </p:set>
                                    <p:anim calcmode="lin" valueType="num">
                                      <p:cBhvr additive="base">
                                        <p:cTn id="17" dur="1000"/>
                                        <p:tgtEl>
                                          <p:spTgt spid="162"/>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2" presetClass="entr" presetSubtype="1" fill="hold" nodeType="afterEffect">
                                  <p:stCondLst>
                                    <p:cond delay="0"/>
                                  </p:stCondLst>
                                  <p:childTnLst>
                                    <p:set>
                                      <p:cBhvr>
                                        <p:cTn id="20" dur="1" fill="hold">
                                          <p:stCondLst>
                                            <p:cond delay="0"/>
                                          </p:stCondLst>
                                        </p:cTn>
                                        <p:tgtEl>
                                          <p:spTgt spid="172"/>
                                        </p:tgtEl>
                                        <p:attrNameLst>
                                          <p:attrName>style.visibility</p:attrName>
                                        </p:attrNameLst>
                                      </p:cBhvr>
                                      <p:to>
                                        <p:strVal val="visible"/>
                                      </p:to>
                                    </p:set>
                                    <p:anim calcmode="lin" valueType="num">
                                      <p:cBhvr additive="base">
                                        <p:cTn id="21" dur="1000"/>
                                        <p:tgtEl>
                                          <p:spTgt spid="17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2"/>
                                        </p:tgtEl>
                                        <p:attrNameLst>
                                          <p:attrName>style.visibility</p:attrName>
                                        </p:attrNameLst>
                                      </p:cBhvr>
                                      <p:to>
                                        <p:strVal val="visible"/>
                                      </p:to>
                                    </p:set>
                                    <p:animEffect transition="in" filter="fade">
                                      <p:cBhvr>
                                        <p:cTn id="26" dur="10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p:nvPr/>
        </p:nvSpPr>
        <p:spPr>
          <a:xfrm>
            <a:off x="635000" y="1269011"/>
            <a:ext cx="5879752" cy="620043"/>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144D85"/>
              </a:buClr>
              <a:buSzPct val="25000"/>
              <a:buFont typeface="Arial"/>
              <a:buNone/>
            </a:pPr>
            <a:r>
              <a:rPr lang="en-US" sz="3600" b="1" i="0" u="none" strike="noStrike" cap="none">
                <a:solidFill>
                  <a:srgbClr val="144D85"/>
                </a:solidFill>
                <a:latin typeface="Arial"/>
                <a:ea typeface="Arial"/>
                <a:cs typeface="Arial"/>
                <a:sym typeface="Arial"/>
              </a:rPr>
              <a:t>The “Big Four” HTS Model</a:t>
            </a:r>
          </a:p>
        </p:txBody>
      </p:sp>
      <p:sp>
        <p:nvSpPr>
          <p:cNvPr id="191" name="Shape 191"/>
          <p:cNvSpPr/>
          <p:nvPr/>
        </p:nvSpPr>
        <p:spPr>
          <a:xfrm>
            <a:off x="1079500" y="2531891"/>
            <a:ext cx="11567409" cy="520936"/>
          </a:xfrm>
          <a:prstGeom prst="rect">
            <a:avLst/>
          </a:prstGeom>
          <a:noFill/>
          <a:ln>
            <a:noFill/>
          </a:ln>
        </p:spPr>
        <p:txBody>
          <a:bodyPr lIns="50800" tIns="50800" rIns="50800" bIns="50800" anchor="t"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Make a Venn diagram for the areas of the question, then bisect it.</a:t>
            </a:r>
          </a:p>
        </p:txBody>
      </p:sp>
      <p:sp>
        <p:nvSpPr>
          <p:cNvPr id="192" name="Shape 192"/>
          <p:cNvSpPr/>
          <p:nvPr/>
        </p:nvSpPr>
        <p:spPr>
          <a:xfrm>
            <a:off x="635000" y="1968500"/>
            <a:ext cx="5353050" cy="558204"/>
          </a:xfrm>
          <a:prstGeom prst="rect">
            <a:avLst/>
          </a:prstGeom>
          <a:noFill/>
          <a:ln>
            <a:noFill/>
          </a:ln>
        </p:spPr>
        <p:txBody>
          <a:bodyPr lIns="50800" tIns="50800" rIns="50800" bIns="5080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200" b="1" i="0" u="none" strike="noStrike" cap="none">
                <a:solidFill>
                  <a:srgbClr val="000000"/>
                </a:solidFill>
                <a:latin typeface="Arial"/>
                <a:ea typeface="Arial"/>
                <a:cs typeface="Arial"/>
                <a:sym typeface="Arial"/>
              </a:rPr>
              <a:t>3. Compare &amp; Contrast: CC</a:t>
            </a:r>
          </a:p>
        </p:txBody>
      </p:sp>
      <p:sp>
        <p:nvSpPr>
          <p:cNvPr id="193" name="Shape 193"/>
          <p:cNvSpPr/>
          <p:nvPr/>
        </p:nvSpPr>
        <p:spPr>
          <a:xfrm>
            <a:off x="1079500" y="3058014"/>
            <a:ext cx="11567409" cy="952736"/>
          </a:xfrm>
          <a:prstGeom prst="rect">
            <a:avLst/>
          </a:prstGeom>
          <a:noFill/>
          <a:ln>
            <a:noFill/>
          </a:ln>
        </p:spPr>
        <p:txBody>
          <a:bodyPr lIns="50800" tIns="50800" rIns="50800" bIns="50800" anchor="t" anchorCtr="0">
            <a:noAutofit/>
          </a:bodyPr>
          <a:lstStyle/>
          <a:p>
            <a:pPr marL="370416" marR="0" lvl="0" indent="-370416"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Organize the similarities and differences around two categories from the </a:t>
            </a:r>
            <a:r>
              <a:rPr lang="en-US" sz="3000" b="0" i="1" u="none" strike="noStrike" cap="none">
                <a:solidFill>
                  <a:srgbClr val="000000"/>
                </a:solidFill>
                <a:latin typeface="Arial"/>
                <a:ea typeface="Arial"/>
                <a:cs typeface="Arial"/>
                <a:sym typeface="Arial"/>
              </a:rPr>
              <a:t>Thematic Learning Objectives</a:t>
            </a:r>
            <a:r>
              <a:rPr lang="en-US" sz="3000" b="0" i="0" u="none" strike="noStrike" cap="none">
                <a:solidFill>
                  <a:srgbClr val="000000"/>
                </a:solidFill>
                <a:latin typeface="Arial"/>
                <a:ea typeface="Arial"/>
                <a:cs typeface="Arial"/>
                <a:sym typeface="Arial"/>
              </a:rPr>
              <a:t>.</a:t>
            </a:r>
          </a:p>
        </p:txBody>
      </p:sp>
      <p:sp>
        <p:nvSpPr>
          <p:cNvPr id="194" name="Shape 194"/>
          <p:cNvSpPr/>
          <p:nvPr/>
        </p:nvSpPr>
        <p:spPr>
          <a:xfrm>
            <a:off x="1081505" y="4010703"/>
            <a:ext cx="11244215" cy="952736"/>
          </a:xfrm>
          <a:prstGeom prst="rect">
            <a:avLst/>
          </a:prstGeom>
          <a:noFill/>
          <a:ln>
            <a:noFill/>
          </a:ln>
        </p:spPr>
        <p:txBody>
          <a:bodyPr lIns="50800" tIns="50800" rIns="50800" bIns="50800" anchor="ctr" anchorCtr="0">
            <a:noAutofit/>
          </a:bodyPr>
          <a:lstStyle/>
          <a:p>
            <a:pPr marL="395111" marR="0" lvl="0" indent="-395111"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Determine whether there are more similarities or differences between the two things the question is comparing.</a:t>
            </a:r>
          </a:p>
        </p:txBody>
      </p:sp>
      <p:sp>
        <p:nvSpPr>
          <p:cNvPr id="195" name="Shape 195"/>
          <p:cNvSpPr/>
          <p:nvPr/>
        </p:nvSpPr>
        <p:spPr>
          <a:xfrm>
            <a:off x="1079500" y="4968760"/>
            <a:ext cx="11244215" cy="952737"/>
          </a:xfrm>
          <a:prstGeom prst="rect">
            <a:avLst/>
          </a:prstGeom>
          <a:noFill/>
          <a:ln>
            <a:noFill/>
          </a:ln>
        </p:spPr>
        <p:txBody>
          <a:bodyPr lIns="50800" tIns="50800" rIns="50800" bIns="50800" anchor="ctr" anchorCtr="0">
            <a:noAutofit/>
          </a:bodyPr>
          <a:lstStyle/>
          <a:p>
            <a:pPr marL="370416" marR="0" lvl="0" indent="-370416" algn="l" rtl="0">
              <a:lnSpc>
                <a:spcPct val="100000"/>
              </a:lnSpc>
              <a:spcBef>
                <a:spcPts val="0"/>
              </a:spcBef>
              <a:spcAft>
                <a:spcPts val="0"/>
              </a:spcAft>
              <a:buClr>
                <a:srgbClr val="000000"/>
              </a:buClr>
              <a:buSzPct val="75000"/>
              <a:buFont typeface="Arial"/>
              <a:buChar char="•"/>
            </a:pPr>
            <a:r>
              <a:rPr lang="en-US" sz="3000" b="0" i="0" u="none" strike="noStrike" cap="none">
                <a:solidFill>
                  <a:srgbClr val="000000"/>
                </a:solidFill>
                <a:latin typeface="Arial"/>
                <a:ea typeface="Arial"/>
                <a:cs typeface="Arial"/>
                <a:sym typeface="Arial"/>
              </a:rPr>
              <a:t>In the body, address why there are similarities and differences between the two areas.</a:t>
            </a:r>
          </a:p>
        </p:txBody>
      </p:sp>
      <p:grpSp>
        <p:nvGrpSpPr>
          <p:cNvPr id="196" name="Shape 196"/>
          <p:cNvGrpSpPr/>
          <p:nvPr/>
        </p:nvGrpSpPr>
        <p:grpSpPr>
          <a:xfrm>
            <a:off x="3921137" y="5911225"/>
            <a:ext cx="3111497" cy="2609939"/>
            <a:chOff x="0" y="100558"/>
            <a:chExt cx="3111495" cy="2609938"/>
          </a:xfrm>
        </p:grpSpPr>
        <p:sp>
          <p:nvSpPr>
            <p:cNvPr id="197" name="Shape 197"/>
            <p:cNvSpPr/>
            <p:nvPr/>
          </p:nvSpPr>
          <p:spPr>
            <a:xfrm>
              <a:off x="0" y="428147"/>
              <a:ext cx="3111495" cy="2282349"/>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198" name="Shape 198"/>
            <p:cNvSpPr/>
            <p:nvPr/>
          </p:nvSpPr>
          <p:spPr>
            <a:xfrm>
              <a:off x="920164" y="100558"/>
              <a:ext cx="1041300" cy="38550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000" b="0" i="0" u="none" strike="noStrike" cap="none">
                  <a:solidFill>
                    <a:srgbClr val="000000"/>
                  </a:solidFill>
                  <a:latin typeface="Arial"/>
                  <a:ea typeface="Arial"/>
                  <a:cs typeface="Arial"/>
                  <a:sym typeface="Arial"/>
                </a:rPr>
                <a:t>Area A</a:t>
              </a:r>
            </a:p>
          </p:txBody>
        </p:sp>
      </p:grpSp>
      <p:grpSp>
        <p:nvGrpSpPr>
          <p:cNvPr id="199" name="Shape 199"/>
          <p:cNvGrpSpPr/>
          <p:nvPr/>
        </p:nvGrpSpPr>
        <p:grpSpPr>
          <a:xfrm>
            <a:off x="5972166" y="5911227"/>
            <a:ext cx="3111496" cy="2609937"/>
            <a:chOff x="0" y="100560"/>
            <a:chExt cx="3111495" cy="2609936"/>
          </a:xfrm>
        </p:grpSpPr>
        <p:sp>
          <p:nvSpPr>
            <p:cNvPr id="200" name="Shape 200"/>
            <p:cNvSpPr/>
            <p:nvPr/>
          </p:nvSpPr>
          <p:spPr>
            <a:xfrm>
              <a:off x="0" y="428147"/>
              <a:ext cx="3111495" cy="2282349"/>
            </a:xfrm>
            <a:prstGeom prst="ellipse">
              <a:avLst/>
            </a:prstGeom>
            <a:noFill/>
            <a:ln w="25400" cap="flat" cmpd="sng">
              <a:solidFill>
                <a:srgbClr val="50A7F9"/>
              </a:solidFill>
              <a:prstDash val="solid"/>
              <a:miter/>
              <a:headEnd type="none" w="med" len="med"/>
              <a:tailEnd type="none" w="med" len="med"/>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Font typeface="Helvetica Neue"/>
                <a:buNone/>
              </a:pPr>
              <a:endParaRPr sz="2400" b="0" i="0" u="none" strike="noStrike" cap="none">
                <a:solidFill>
                  <a:srgbClr val="000000"/>
                </a:solidFill>
                <a:latin typeface="Helvetica Neue"/>
                <a:ea typeface="Helvetica Neue"/>
                <a:cs typeface="Helvetica Neue"/>
                <a:sym typeface="Helvetica Neue"/>
              </a:endParaRPr>
            </a:p>
          </p:txBody>
        </p:sp>
        <p:sp>
          <p:nvSpPr>
            <p:cNvPr id="201" name="Shape 201"/>
            <p:cNvSpPr/>
            <p:nvPr/>
          </p:nvSpPr>
          <p:spPr>
            <a:xfrm>
              <a:off x="1100828" y="100560"/>
              <a:ext cx="890699" cy="385500"/>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000" b="0" i="0" u="none" strike="noStrike" cap="none">
                  <a:solidFill>
                    <a:srgbClr val="000000"/>
                  </a:solidFill>
                  <a:latin typeface="Arial"/>
                  <a:ea typeface="Arial"/>
                  <a:cs typeface="Arial"/>
                  <a:sym typeface="Arial"/>
                </a:rPr>
                <a:t>Area B</a:t>
              </a:r>
            </a:p>
          </p:txBody>
        </p:sp>
      </p:grpSp>
      <p:cxnSp>
        <p:nvCxnSpPr>
          <p:cNvPr id="202" name="Shape 202"/>
          <p:cNvCxnSpPr/>
          <p:nvPr/>
        </p:nvCxnSpPr>
        <p:spPr>
          <a:xfrm>
            <a:off x="3319991" y="7353596"/>
            <a:ext cx="6364818" cy="0"/>
          </a:xfrm>
          <a:prstGeom prst="straightConnector1">
            <a:avLst/>
          </a:prstGeom>
          <a:noFill/>
          <a:ln w="25400" cap="flat" cmpd="sng">
            <a:solidFill>
              <a:srgbClr val="50A7F9"/>
            </a:solidFill>
            <a:prstDash val="solid"/>
            <a:miter/>
            <a:headEnd type="none" w="med" len="med"/>
            <a:tailEnd type="none" w="med" len="med"/>
          </a:ln>
        </p:spPr>
      </p:cxnSp>
      <p:sp>
        <p:nvSpPr>
          <p:cNvPr id="203" name="Shape 203"/>
          <p:cNvSpPr/>
          <p:nvPr/>
        </p:nvSpPr>
        <p:spPr>
          <a:xfrm>
            <a:off x="1838151" y="6637936"/>
            <a:ext cx="1843963"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Category #1</a:t>
            </a:r>
          </a:p>
        </p:txBody>
      </p:sp>
      <p:sp>
        <p:nvSpPr>
          <p:cNvPr id="204" name="Shape 204"/>
          <p:cNvSpPr/>
          <p:nvPr/>
        </p:nvSpPr>
        <p:spPr>
          <a:xfrm>
            <a:off x="1838151" y="7608831"/>
            <a:ext cx="1843963"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2500" b="0" i="0" u="none" strike="noStrike" cap="none">
                <a:solidFill>
                  <a:srgbClr val="000000"/>
                </a:solidFill>
                <a:latin typeface="Arial"/>
                <a:ea typeface="Arial"/>
                <a:cs typeface="Arial"/>
                <a:sym typeface="Arial"/>
              </a:rPr>
              <a:t>Category #2</a:t>
            </a:r>
          </a:p>
        </p:txBody>
      </p:sp>
      <p:grpSp>
        <p:nvGrpSpPr>
          <p:cNvPr id="205" name="Shape 205"/>
          <p:cNvGrpSpPr/>
          <p:nvPr/>
        </p:nvGrpSpPr>
        <p:grpSpPr>
          <a:xfrm>
            <a:off x="6094940" y="6664281"/>
            <a:ext cx="745200" cy="1373181"/>
            <a:chOff x="0" y="0"/>
            <a:chExt cx="745197" cy="1373180"/>
          </a:xfrm>
        </p:grpSpPr>
        <p:sp>
          <p:nvSpPr>
            <p:cNvPr id="206" name="Shape 206"/>
            <p:cNvSpPr/>
            <p:nvPr/>
          </p:nvSpPr>
          <p:spPr>
            <a:xfrm>
              <a:off x="472145" y="252823"/>
              <a:ext cx="273051"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500" b="0" i="0" u="none" strike="noStrike" cap="none">
                  <a:solidFill>
                    <a:schemeClr val="accent2"/>
                  </a:solidFill>
                  <a:latin typeface="Arial"/>
                  <a:ea typeface="Arial"/>
                  <a:cs typeface="Arial"/>
                  <a:sym typeface="Arial"/>
                </a:rPr>
                <a:t>x</a:t>
              </a:r>
            </a:p>
          </p:txBody>
        </p:sp>
        <p:sp>
          <p:nvSpPr>
            <p:cNvPr id="207" name="Shape 207"/>
            <p:cNvSpPr/>
            <p:nvPr/>
          </p:nvSpPr>
          <p:spPr>
            <a:xfrm>
              <a:off x="118532" y="0"/>
              <a:ext cx="273051"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500" b="0" i="0" u="none" strike="noStrike" cap="none">
                  <a:solidFill>
                    <a:schemeClr val="accent2"/>
                  </a:solidFill>
                  <a:latin typeface="Arial"/>
                  <a:ea typeface="Arial"/>
                  <a:cs typeface="Arial"/>
                  <a:sym typeface="Arial"/>
                </a:rPr>
                <a:t>x</a:t>
              </a:r>
            </a:p>
          </p:txBody>
        </p:sp>
        <p:sp>
          <p:nvSpPr>
            <p:cNvPr id="208" name="Shape 208"/>
            <p:cNvSpPr/>
            <p:nvPr/>
          </p:nvSpPr>
          <p:spPr>
            <a:xfrm>
              <a:off x="472145" y="913665"/>
              <a:ext cx="273051"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500" b="0" i="0" u="none" strike="noStrike" cap="none">
                  <a:solidFill>
                    <a:schemeClr val="accent2"/>
                  </a:solidFill>
                  <a:latin typeface="Arial"/>
                  <a:ea typeface="Arial"/>
                  <a:cs typeface="Arial"/>
                  <a:sym typeface="Arial"/>
                </a:rPr>
                <a:t>x</a:t>
              </a:r>
            </a:p>
          </p:txBody>
        </p:sp>
        <p:sp>
          <p:nvSpPr>
            <p:cNvPr id="209" name="Shape 209"/>
            <p:cNvSpPr/>
            <p:nvPr/>
          </p:nvSpPr>
          <p:spPr>
            <a:xfrm>
              <a:off x="0" y="718875"/>
              <a:ext cx="273051"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500" b="0" i="0" u="none" strike="noStrike" cap="none">
                  <a:solidFill>
                    <a:schemeClr val="accent2"/>
                  </a:solidFill>
                  <a:latin typeface="Arial"/>
                  <a:ea typeface="Arial"/>
                  <a:cs typeface="Arial"/>
                  <a:sym typeface="Arial"/>
                </a:rPr>
                <a:t>x</a:t>
              </a:r>
            </a:p>
          </p:txBody>
        </p:sp>
      </p:grpSp>
      <p:grpSp>
        <p:nvGrpSpPr>
          <p:cNvPr id="210" name="Shape 210"/>
          <p:cNvGrpSpPr/>
          <p:nvPr/>
        </p:nvGrpSpPr>
        <p:grpSpPr>
          <a:xfrm>
            <a:off x="4554088" y="6422093"/>
            <a:ext cx="3923599" cy="1935056"/>
            <a:chOff x="0" y="0"/>
            <a:chExt cx="3923598" cy="1935053"/>
          </a:xfrm>
        </p:grpSpPr>
        <p:sp>
          <p:nvSpPr>
            <p:cNvPr id="211" name="Shape 211"/>
            <p:cNvSpPr/>
            <p:nvPr/>
          </p:nvSpPr>
          <p:spPr>
            <a:xfrm>
              <a:off x="0" y="1199436"/>
              <a:ext cx="273051"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x</a:t>
              </a:r>
            </a:p>
          </p:txBody>
        </p:sp>
        <p:sp>
          <p:nvSpPr>
            <p:cNvPr id="212" name="Shape 212"/>
            <p:cNvSpPr/>
            <p:nvPr/>
          </p:nvSpPr>
          <p:spPr>
            <a:xfrm>
              <a:off x="846136" y="0"/>
              <a:ext cx="273051" cy="459515"/>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x</a:t>
              </a:r>
            </a:p>
          </p:txBody>
        </p:sp>
        <p:sp>
          <p:nvSpPr>
            <p:cNvPr id="213" name="Shape 213"/>
            <p:cNvSpPr/>
            <p:nvPr/>
          </p:nvSpPr>
          <p:spPr>
            <a:xfrm>
              <a:off x="2837298" y="129043"/>
              <a:ext cx="273051"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x</a:t>
              </a:r>
            </a:p>
          </p:txBody>
        </p:sp>
        <p:sp>
          <p:nvSpPr>
            <p:cNvPr id="214" name="Shape 214"/>
            <p:cNvSpPr/>
            <p:nvPr/>
          </p:nvSpPr>
          <p:spPr>
            <a:xfrm>
              <a:off x="3276516" y="1288336"/>
              <a:ext cx="273051"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x</a:t>
              </a:r>
            </a:p>
          </p:txBody>
        </p:sp>
        <p:sp>
          <p:nvSpPr>
            <p:cNvPr id="215" name="Shape 215"/>
            <p:cNvSpPr/>
            <p:nvPr/>
          </p:nvSpPr>
          <p:spPr>
            <a:xfrm>
              <a:off x="1006499" y="1475538"/>
              <a:ext cx="273051"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x</a:t>
              </a:r>
            </a:p>
          </p:txBody>
        </p:sp>
        <p:sp>
          <p:nvSpPr>
            <p:cNvPr id="216" name="Shape 216"/>
            <p:cNvSpPr/>
            <p:nvPr/>
          </p:nvSpPr>
          <p:spPr>
            <a:xfrm>
              <a:off x="0" y="129043"/>
              <a:ext cx="273051"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x</a:t>
              </a:r>
            </a:p>
          </p:txBody>
        </p:sp>
        <p:sp>
          <p:nvSpPr>
            <p:cNvPr id="217" name="Shape 217"/>
            <p:cNvSpPr/>
            <p:nvPr/>
          </p:nvSpPr>
          <p:spPr>
            <a:xfrm>
              <a:off x="3650546" y="280287"/>
              <a:ext cx="273051" cy="459513"/>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accent5"/>
                </a:buClr>
                <a:buSzPct val="25000"/>
                <a:buFont typeface="Arial"/>
                <a:buNone/>
              </a:pPr>
              <a:r>
                <a:rPr lang="en-US" sz="2500" b="0" i="0" u="none" strike="noStrike" cap="none">
                  <a:solidFill>
                    <a:schemeClr val="accent5"/>
                  </a:solidFill>
                  <a:latin typeface="Arial"/>
                  <a:ea typeface="Arial"/>
                  <a:cs typeface="Arial"/>
                  <a:sym typeface="Arial"/>
                </a:rPr>
                <a:t>x</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 calcmode="lin" valueType="num">
                                      <p:cBhvr additive="base">
                                        <p:cTn id="7" dur="1000"/>
                                        <p:tgtEl>
                                          <p:spTgt spid="192"/>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91">
                                            <p:txEl>
                                              <p:pRg st="0" end="0"/>
                                            </p:txEl>
                                          </p:spTgt>
                                        </p:tgtEl>
                                        <p:attrNameLst>
                                          <p:attrName>style.visibility</p:attrName>
                                        </p:attrNameLst>
                                      </p:cBhvr>
                                      <p:to>
                                        <p:strVal val="visible"/>
                                      </p:to>
                                    </p:set>
                                    <p:anim calcmode="lin" valueType="num">
                                      <p:cBhvr additive="base">
                                        <p:cTn id="12" dur="1000"/>
                                        <p:tgtEl>
                                          <p:spTgt spid="191">
                                            <p:txEl>
                                              <p:pRg st="0" end="0"/>
                                            </p:txEl>
                                          </p:spTgt>
                                        </p:tgtEl>
                                        <p:attrNameLst>
                                          <p:attrName>ppt_x</p:attrName>
                                        </p:attrNameLst>
                                      </p:cBhvr>
                                      <p:tavLst>
                                        <p:tav tm="0">
                                          <p:val>
                                            <p:strVal val="#ppt_x-1"/>
                                          </p:val>
                                        </p:tav>
                                        <p:tav tm="100000">
                                          <p:val>
                                            <p:strVal val="#ppt_x"/>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196"/>
                                        </p:tgtEl>
                                        <p:attrNameLst>
                                          <p:attrName>style.visibility</p:attrName>
                                        </p:attrNameLst>
                                      </p:cBhvr>
                                      <p:to>
                                        <p:strVal val="visible"/>
                                      </p:to>
                                    </p:set>
                                    <p:anim calcmode="lin" valueType="num">
                                      <p:cBhvr additive="base">
                                        <p:cTn id="16" dur="1000"/>
                                        <p:tgtEl>
                                          <p:spTgt spid="196"/>
                                        </p:tgtEl>
                                        <p:attrNameLst>
                                          <p:attrName>ppt_x</p:attrName>
                                        </p:attrNameLst>
                                      </p:cBhvr>
                                      <p:tavLst>
                                        <p:tav tm="0">
                                          <p:val>
                                            <p:strVal val="#ppt_x-1"/>
                                          </p:val>
                                        </p:tav>
                                        <p:tav tm="100000">
                                          <p:val>
                                            <p:strVal val="#ppt_x"/>
                                          </p:val>
                                        </p:tav>
                                      </p:tavLst>
                                    </p:anim>
                                  </p:childTnLst>
                                </p:cTn>
                              </p:par>
                            </p:childTnLst>
                          </p:cTn>
                        </p:par>
                        <p:par>
                          <p:cTn id="17" fill="hold">
                            <p:stCondLst>
                              <p:cond delay="2000"/>
                            </p:stCondLst>
                            <p:childTnLst>
                              <p:par>
                                <p:cTn id="18" presetID="2" presetClass="entr" presetSubtype="2" fill="hold" nodeType="afterEffect">
                                  <p:stCondLst>
                                    <p:cond delay="0"/>
                                  </p:stCondLst>
                                  <p:childTnLst>
                                    <p:set>
                                      <p:cBhvr>
                                        <p:cTn id="19" dur="1" fill="hold">
                                          <p:stCondLst>
                                            <p:cond delay="0"/>
                                          </p:stCondLst>
                                        </p:cTn>
                                        <p:tgtEl>
                                          <p:spTgt spid="199"/>
                                        </p:tgtEl>
                                        <p:attrNameLst>
                                          <p:attrName>style.visibility</p:attrName>
                                        </p:attrNameLst>
                                      </p:cBhvr>
                                      <p:to>
                                        <p:strVal val="visible"/>
                                      </p:to>
                                    </p:set>
                                    <p:anim calcmode="lin" valueType="num">
                                      <p:cBhvr additive="base">
                                        <p:cTn id="20" dur="1000"/>
                                        <p:tgtEl>
                                          <p:spTgt spid="199"/>
                                        </p:tgtEl>
                                        <p:attrNameLst>
                                          <p:attrName>ppt_x</p:attrName>
                                        </p:attrNameLst>
                                      </p:cBhvr>
                                      <p:tavLst>
                                        <p:tav tm="0">
                                          <p:val>
                                            <p:strVal val="#ppt_x+1"/>
                                          </p:val>
                                        </p:tav>
                                        <p:tav tm="100000">
                                          <p:val>
                                            <p:strVal val="#ppt_x"/>
                                          </p:val>
                                        </p:tav>
                                      </p:tavLst>
                                    </p:anim>
                                  </p:childTnLst>
                                </p:cTn>
                              </p:par>
                            </p:childTnLst>
                          </p:cTn>
                        </p:par>
                        <p:par>
                          <p:cTn id="21" fill="hold">
                            <p:stCondLst>
                              <p:cond delay="3000"/>
                            </p:stCondLst>
                            <p:childTnLst>
                              <p:par>
                                <p:cTn id="22" presetID="2" presetClass="entr" presetSubtype="8" fill="hold" nodeType="afterEffect">
                                  <p:stCondLst>
                                    <p:cond delay="0"/>
                                  </p:stCondLst>
                                  <p:childTnLst>
                                    <p:set>
                                      <p:cBhvr>
                                        <p:cTn id="23" dur="1" fill="hold">
                                          <p:stCondLst>
                                            <p:cond delay="0"/>
                                          </p:stCondLst>
                                        </p:cTn>
                                        <p:tgtEl>
                                          <p:spTgt spid="202"/>
                                        </p:tgtEl>
                                        <p:attrNameLst>
                                          <p:attrName>style.visibility</p:attrName>
                                        </p:attrNameLst>
                                      </p:cBhvr>
                                      <p:to>
                                        <p:strVal val="visible"/>
                                      </p:to>
                                    </p:set>
                                    <p:anim calcmode="lin" valueType="num">
                                      <p:cBhvr additive="base">
                                        <p:cTn id="24" dur="1000"/>
                                        <p:tgtEl>
                                          <p:spTgt spid="202"/>
                                        </p:tgtEl>
                                        <p:attrNameLst>
                                          <p:attrName>ppt_x</p:attrName>
                                        </p:attrNameLst>
                                      </p:cBhvr>
                                      <p:tavLst>
                                        <p:tav tm="0">
                                          <p:val>
                                            <p:strVal val="#ppt_x-1"/>
                                          </p:val>
                                        </p:tav>
                                        <p:tav tm="100000">
                                          <p:val>
                                            <p:strVal val="#ppt_x"/>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93">
                                            <p:txEl>
                                              <p:pRg st="0" end="0"/>
                                            </p:txEl>
                                          </p:spTgt>
                                        </p:tgtEl>
                                        <p:attrNameLst>
                                          <p:attrName>style.visibility</p:attrName>
                                        </p:attrNameLst>
                                      </p:cBhvr>
                                      <p:to>
                                        <p:strVal val="visible"/>
                                      </p:to>
                                    </p:set>
                                    <p:anim calcmode="lin" valueType="num">
                                      <p:cBhvr additive="base">
                                        <p:cTn id="29" dur="1000"/>
                                        <p:tgtEl>
                                          <p:spTgt spid="193">
                                            <p:txEl>
                                              <p:pRg st="0" end="0"/>
                                            </p:txEl>
                                          </p:spTgt>
                                        </p:tgtEl>
                                        <p:attrNameLst>
                                          <p:attrName>ppt_x</p:attrName>
                                        </p:attrNameLst>
                                      </p:cBhvr>
                                      <p:tavLst>
                                        <p:tav tm="0">
                                          <p:val>
                                            <p:strVal val="#ppt_x-1"/>
                                          </p:val>
                                        </p:tav>
                                        <p:tav tm="100000">
                                          <p:val>
                                            <p:strVal val="#ppt_x"/>
                                          </p:val>
                                        </p:tav>
                                      </p:tavLst>
                                    </p:anim>
                                  </p:childTnLst>
                                </p:cTn>
                              </p:par>
                            </p:childTnLst>
                          </p:cTn>
                        </p:par>
                        <p:par>
                          <p:cTn id="30" fill="hold">
                            <p:stCondLst>
                              <p:cond delay="1000"/>
                            </p:stCondLst>
                            <p:childTnLst>
                              <p:par>
                                <p:cTn id="31" presetID="2" presetClass="entr" presetSubtype="8" fill="hold" nodeType="afterEffect">
                                  <p:stCondLst>
                                    <p:cond delay="0"/>
                                  </p:stCondLst>
                                  <p:childTnLst>
                                    <p:set>
                                      <p:cBhvr>
                                        <p:cTn id="32" dur="1" fill="hold">
                                          <p:stCondLst>
                                            <p:cond delay="0"/>
                                          </p:stCondLst>
                                        </p:cTn>
                                        <p:tgtEl>
                                          <p:spTgt spid="203"/>
                                        </p:tgtEl>
                                        <p:attrNameLst>
                                          <p:attrName>style.visibility</p:attrName>
                                        </p:attrNameLst>
                                      </p:cBhvr>
                                      <p:to>
                                        <p:strVal val="visible"/>
                                      </p:to>
                                    </p:set>
                                    <p:anim calcmode="lin" valueType="num">
                                      <p:cBhvr additive="base">
                                        <p:cTn id="33" dur="1000"/>
                                        <p:tgtEl>
                                          <p:spTgt spid="203"/>
                                        </p:tgtEl>
                                        <p:attrNameLst>
                                          <p:attrName>ppt_x</p:attrName>
                                        </p:attrNameLst>
                                      </p:cBhvr>
                                      <p:tavLst>
                                        <p:tav tm="0">
                                          <p:val>
                                            <p:strVal val="#ppt_x-1"/>
                                          </p:val>
                                        </p:tav>
                                        <p:tav tm="100000">
                                          <p:val>
                                            <p:strVal val="#ppt_x"/>
                                          </p:val>
                                        </p:tav>
                                      </p:tavLst>
                                    </p:anim>
                                  </p:childTnLst>
                                </p:cTn>
                              </p:par>
                            </p:childTnLst>
                          </p:cTn>
                        </p:par>
                        <p:par>
                          <p:cTn id="34" fill="hold">
                            <p:stCondLst>
                              <p:cond delay="2000"/>
                            </p:stCondLst>
                            <p:childTnLst>
                              <p:par>
                                <p:cTn id="35" presetID="2" presetClass="entr" presetSubtype="8" fill="hold" nodeType="afterEffect">
                                  <p:stCondLst>
                                    <p:cond delay="0"/>
                                  </p:stCondLst>
                                  <p:childTnLst>
                                    <p:set>
                                      <p:cBhvr>
                                        <p:cTn id="36" dur="1" fill="hold">
                                          <p:stCondLst>
                                            <p:cond delay="0"/>
                                          </p:stCondLst>
                                        </p:cTn>
                                        <p:tgtEl>
                                          <p:spTgt spid="204"/>
                                        </p:tgtEl>
                                        <p:attrNameLst>
                                          <p:attrName>style.visibility</p:attrName>
                                        </p:attrNameLst>
                                      </p:cBhvr>
                                      <p:to>
                                        <p:strVal val="visible"/>
                                      </p:to>
                                    </p:set>
                                    <p:anim calcmode="lin" valueType="num">
                                      <p:cBhvr additive="base">
                                        <p:cTn id="37" dur="1000"/>
                                        <p:tgtEl>
                                          <p:spTgt spid="204"/>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94"/>
                                        </p:tgtEl>
                                        <p:attrNameLst>
                                          <p:attrName>style.visibility</p:attrName>
                                        </p:attrNameLst>
                                      </p:cBhvr>
                                      <p:to>
                                        <p:strVal val="visible"/>
                                      </p:to>
                                    </p:set>
                                    <p:anim calcmode="lin" valueType="num">
                                      <p:cBhvr additive="base">
                                        <p:cTn id="42" dur="1000"/>
                                        <p:tgtEl>
                                          <p:spTgt spid="194"/>
                                        </p:tgtEl>
                                        <p:attrNameLst>
                                          <p:attrName>ppt_x</p:attrName>
                                        </p:attrNameLst>
                                      </p:cBhvr>
                                      <p:tavLst>
                                        <p:tav tm="0">
                                          <p:val>
                                            <p:strVal val="#ppt_x-1"/>
                                          </p:val>
                                        </p:tav>
                                        <p:tav tm="100000">
                                          <p:val>
                                            <p:strVal val="#ppt_x"/>
                                          </p:val>
                                        </p:tav>
                                      </p:tavLst>
                                    </p:anim>
                                  </p:childTnLst>
                                </p:cTn>
                              </p:par>
                            </p:childTnLst>
                          </p:cTn>
                        </p:par>
                        <p:par>
                          <p:cTn id="43" fill="hold">
                            <p:stCondLst>
                              <p:cond delay="1000"/>
                            </p:stCondLst>
                            <p:childTnLst>
                              <p:par>
                                <p:cTn id="44" presetID="10" presetClass="entr" presetSubtype="0" fill="hold" nodeType="afterEffect">
                                  <p:stCondLst>
                                    <p:cond delay="0"/>
                                  </p:stCondLst>
                                  <p:childTnLst>
                                    <p:set>
                                      <p:cBhvr>
                                        <p:cTn id="45" dur="1" fill="hold">
                                          <p:stCondLst>
                                            <p:cond delay="0"/>
                                          </p:stCondLst>
                                        </p:cTn>
                                        <p:tgtEl>
                                          <p:spTgt spid="205"/>
                                        </p:tgtEl>
                                        <p:attrNameLst>
                                          <p:attrName>style.visibility</p:attrName>
                                        </p:attrNameLst>
                                      </p:cBhvr>
                                      <p:to>
                                        <p:strVal val="visible"/>
                                      </p:to>
                                    </p:set>
                                    <p:animEffect transition="in" filter="fade">
                                      <p:cBhvr>
                                        <p:cTn id="46" dur="1000"/>
                                        <p:tgtEl>
                                          <p:spTgt spid="205"/>
                                        </p:tgtEl>
                                      </p:cBhvr>
                                    </p:animEffect>
                                  </p:childTnLst>
                                </p:cTn>
                              </p:par>
                            </p:childTnLst>
                          </p:cTn>
                        </p:par>
                        <p:par>
                          <p:cTn id="47" fill="hold">
                            <p:stCondLst>
                              <p:cond delay="2000"/>
                            </p:stCondLst>
                            <p:childTnLst>
                              <p:par>
                                <p:cTn id="48" presetID="10" presetClass="entr" presetSubtype="0" fill="hold" nodeType="afterEffect">
                                  <p:stCondLst>
                                    <p:cond delay="0"/>
                                  </p:stCondLst>
                                  <p:childTnLst>
                                    <p:set>
                                      <p:cBhvr>
                                        <p:cTn id="49" dur="1" fill="hold">
                                          <p:stCondLst>
                                            <p:cond delay="0"/>
                                          </p:stCondLst>
                                        </p:cTn>
                                        <p:tgtEl>
                                          <p:spTgt spid="210"/>
                                        </p:tgtEl>
                                        <p:attrNameLst>
                                          <p:attrName>style.visibility</p:attrName>
                                        </p:attrNameLst>
                                      </p:cBhvr>
                                      <p:to>
                                        <p:strVal val="visible"/>
                                      </p:to>
                                    </p:set>
                                    <p:animEffect transition="in" filter="fade">
                                      <p:cBhvr>
                                        <p:cTn id="50" dur="1000"/>
                                        <p:tgtEl>
                                          <p:spTgt spid="210"/>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95"/>
                                        </p:tgtEl>
                                        <p:attrNameLst>
                                          <p:attrName>style.visibility</p:attrName>
                                        </p:attrNameLst>
                                      </p:cBhvr>
                                      <p:to>
                                        <p:strVal val="visible"/>
                                      </p:to>
                                    </p:set>
                                    <p:anim calcmode="lin" valueType="num">
                                      <p:cBhvr additive="base">
                                        <p:cTn id="55" dur="1000"/>
                                        <p:tgtEl>
                                          <p:spTgt spid="19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3209</Words>
  <Application>Microsoft Office PowerPoint</Application>
  <PresentationFormat>Custom</PresentationFormat>
  <Paragraphs>429</Paragraphs>
  <Slides>36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Helvetica</vt:lpstr>
      <vt:lpstr>Helvetica Neue</vt:lpstr>
      <vt:lpstr>Helvetica Light</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Kelsey Shea</dc:creator>
  <cp:lastModifiedBy>Kelsey Shea</cp:lastModifiedBy>
  <cp:revision>2</cp:revision>
  <dcterms:created xsi:type="dcterms:W3CDTF">2016-09-26T12:14:31Z</dcterms:created>
  <dcterms:modified xsi:type="dcterms:W3CDTF">2017-02-14T18:42:37Z</dcterms:modified>
</cp:coreProperties>
</file>